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9" r:id="rId2"/>
    <p:sldId id="272" r:id="rId3"/>
    <p:sldId id="256" r:id="rId4"/>
    <p:sldId id="271" r:id="rId5"/>
    <p:sldId id="275" r:id="rId6"/>
    <p:sldId id="257" r:id="rId7"/>
    <p:sldId id="261" r:id="rId8"/>
    <p:sldId id="290" r:id="rId9"/>
    <p:sldId id="273" r:id="rId10"/>
    <p:sldId id="260" r:id="rId11"/>
    <p:sldId id="282" r:id="rId12"/>
    <p:sldId id="264" r:id="rId13"/>
    <p:sldId id="265" r:id="rId14"/>
    <p:sldId id="267" r:id="rId15"/>
    <p:sldId id="268" r:id="rId16"/>
    <p:sldId id="274" r:id="rId17"/>
    <p:sldId id="276" r:id="rId18"/>
    <p:sldId id="278" r:id="rId19"/>
    <p:sldId id="279" r:id="rId20"/>
    <p:sldId id="283" r:id="rId21"/>
    <p:sldId id="280" r:id="rId22"/>
    <p:sldId id="281" r:id="rId23"/>
    <p:sldId id="284" r:id="rId24"/>
    <p:sldId id="285" r:id="rId25"/>
    <p:sldId id="286" r:id="rId26"/>
    <p:sldId id="287" r:id="rId27"/>
    <p:sldId id="288" r:id="rId28"/>
    <p:sldId id="289" r:id="rId29"/>
    <p:sldId id="266"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4" d="100"/>
          <a:sy n="104" d="100"/>
        </p:scale>
        <p:origin x="228" y="1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CC79B-F8C1-4C83-A772-F9982F96028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321D62F-31C3-4D95-AEC9-C37E9373E3B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DE727E2-E3C8-47F7-AB98-D7ABB3B7A5F0}"/>
              </a:ext>
            </a:extLst>
          </p:cNvPr>
          <p:cNvSpPr>
            <a:spLocks noGrp="1"/>
          </p:cNvSpPr>
          <p:nvPr>
            <p:ph type="dt" sz="half" idx="10"/>
          </p:nvPr>
        </p:nvSpPr>
        <p:spPr/>
        <p:txBody>
          <a:bodyPr/>
          <a:lstStyle/>
          <a:p>
            <a:fld id="{C15FC8A3-6A92-4D25-A62C-09A6E434F930}" type="datetimeFigureOut">
              <a:rPr lang="en-US" smtClean="0"/>
              <a:t>6/19/2019</a:t>
            </a:fld>
            <a:endParaRPr lang="en-US"/>
          </a:p>
        </p:txBody>
      </p:sp>
      <p:sp>
        <p:nvSpPr>
          <p:cNvPr id="5" name="Footer Placeholder 4">
            <a:extLst>
              <a:ext uri="{FF2B5EF4-FFF2-40B4-BE49-F238E27FC236}">
                <a16:creationId xmlns:a16="http://schemas.microsoft.com/office/drawing/2014/main" id="{247EBBAD-3994-40F6-B2C4-F8F464CE0DA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BD24A8D-A9FE-4720-B881-9AB85D38DE47}"/>
              </a:ext>
            </a:extLst>
          </p:cNvPr>
          <p:cNvSpPr>
            <a:spLocks noGrp="1"/>
          </p:cNvSpPr>
          <p:nvPr>
            <p:ph type="sldNum" sz="quarter" idx="12"/>
          </p:nvPr>
        </p:nvSpPr>
        <p:spPr/>
        <p:txBody>
          <a:bodyPr/>
          <a:lstStyle/>
          <a:p>
            <a:fld id="{52E73BCF-1785-4C41-B874-E463297F7551}" type="slidenum">
              <a:rPr lang="en-US" smtClean="0"/>
              <a:t>‹#›</a:t>
            </a:fld>
            <a:endParaRPr lang="en-US"/>
          </a:p>
        </p:txBody>
      </p:sp>
    </p:spTree>
    <p:extLst>
      <p:ext uri="{BB962C8B-B14F-4D97-AF65-F5344CB8AC3E}">
        <p14:creationId xmlns:p14="http://schemas.microsoft.com/office/powerpoint/2010/main" val="32877663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83C9C3-60E4-4954-9F42-56C4581DC90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C12EA46-EFE0-4803-8F69-9EAC397FE147}"/>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6D5A5CD-D910-4EF4-85EA-1D374606864F}"/>
              </a:ext>
            </a:extLst>
          </p:cNvPr>
          <p:cNvSpPr>
            <a:spLocks noGrp="1"/>
          </p:cNvSpPr>
          <p:nvPr>
            <p:ph type="dt" sz="half" idx="10"/>
          </p:nvPr>
        </p:nvSpPr>
        <p:spPr/>
        <p:txBody>
          <a:bodyPr/>
          <a:lstStyle/>
          <a:p>
            <a:fld id="{C15FC8A3-6A92-4D25-A62C-09A6E434F930}" type="datetimeFigureOut">
              <a:rPr lang="en-US" smtClean="0"/>
              <a:t>6/19/2019</a:t>
            </a:fld>
            <a:endParaRPr lang="en-US"/>
          </a:p>
        </p:txBody>
      </p:sp>
      <p:sp>
        <p:nvSpPr>
          <p:cNvPr id="5" name="Footer Placeholder 4">
            <a:extLst>
              <a:ext uri="{FF2B5EF4-FFF2-40B4-BE49-F238E27FC236}">
                <a16:creationId xmlns:a16="http://schemas.microsoft.com/office/drawing/2014/main" id="{BBE2D9DC-DBF8-4ABA-ADB2-EF5E98EFDB2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E5F803F-04C3-4FD6-968E-F4B986CC2E1A}"/>
              </a:ext>
            </a:extLst>
          </p:cNvPr>
          <p:cNvSpPr>
            <a:spLocks noGrp="1"/>
          </p:cNvSpPr>
          <p:nvPr>
            <p:ph type="sldNum" sz="quarter" idx="12"/>
          </p:nvPr>
        </p:nvSpPr>
        <p:spPr/>
        <p:txBody>
          <a:bodyPr/>
          <a:lstStyle/>
          <a:p>
            <a:fld id="{52E73BCF-1785-4C41-B874-E463297F7551}" type="slidenum">
              <a:rPr lang="en-US" smtClean="0"/>
              <a:t>‹#›</a:t>
            </a:fld>
            <a:endParaRPr lang="en-US"/>
          </a:p>
        </p:txBody>
      </p:sp>
    </p:spTree>
    <p:extLst>
      <p:ext uri="{BB962C8B-B14F-4D97-AF65-F5344CB8AC3E}">
        <p14:creationId xmlns:p14="http://schemas.microsoft.com/office/powerpoint/2010/main" val="18519594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764B47F-96DA-4618-B98A-FAB48FDF214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7F4FE4A-D299-455F-908B-A16A6F696AB8}"/>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B3FCB80-B654-4752-9FD3-481894333F0D}"/>
              </a:ext>
            </a:extLst>
          </p:cNvPr>
          <p:cNvSpPr>
            <a:spLocks noGrp="1"/>
          </p:cNvSpPr>
          <p:nvPr>
            <p:ph type="dt" sz="half" idx="10"/>
          </p:nvPr>
        </p:nvSpPr>
        <p:spPr/>
        <p:txBody>
          <a:bodyPr/>
          <a:lstStyle/>
          <a:p>
            <a:fld id="{C15FC8A3-6A92-4D25-A62C-09A6E434F930}" type="datetimeFigureOut">
              <a:rPr lang="en-US" smtClean="0"/>
              <a:t>6/19/2019</a:t>
            </a:fld>
            <a:endParaRPr lang="en-US"/>
          </a:p>
        </p:txBody>
      </p:sp>
      <p:sp>
        <p:nvSpPr>
          <p:cNvPr id="5" name="Footer Placeholder 4">
            <a:extLst>
              <a:ext uri="{FF2B5EF4-FFF2-40B4-BE49-F238E27FC236}">
                <a16:creationId xmlns:a16="http://schemas.microsoft.com/office/drawing/2014/main" id="{F7591636-C9DE-44B1-A6AD-709B47E653D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FF2084D-50D3-4832-9268-940FB855E6D9}"/>
              </a:ext>
            </a:extLst>
          </p:cNvPr>
          <p:cNvSpPr>
            <a:spLocks noGrp="1"/>
          </p:cNvSpPr>
          <p:nvPr>
            <p:ph type="sldNum" sz="quarter" idx="12"/>
          </p:nvPr>
        </p:nvSpPr>
        <p:spPr/>
        <p:txBody>
          <a:bodyPr/>
          <a:lstStyle/>
          <a:p>
            <a:fld id="{52E73BCF-1785-4C41-B874-E463297F7551}" type="slidenum">
              <a:rPr lang="en-US" smtClean="0"/>
              <a:t>‹#›</a:t>
            </a:fld>
            <a:endParaRPr lang="en-US"/>
          </a:p>
        </p:txBody>
      </p:sp>
    </p:spTree>
    <p:extLst>
      <p:ext uri="{BB962C8B-B14F-4D97-AF65-F5344CB8AC3E}">
        <p14:creationId xmlns:p14="http://schemas.microsoft.com/office/powerpoint/2010/main" val="24775844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1436D9-BD35-4F50-98BF-0DF0280E4FF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2FD1313-169E-456F-A651-18A490CE05E2}"/>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0775FC1-8550-49CF-9A09-568B3B6D9231}"/>
              </a:ext>
            </a:extLst>
          </p:cNvPr>
          <p:cNvSpPr>
            <a:spLocks noGrp="1"/>
          </p:cNvSpPr>
          <p:nvPr>
            <p:ph type="dt" sz="half" idx="10"/>
          </p:nvPr>
        </p:nvSpPr>
        <p:spPr/>
        <p:txBody>
          <a:bodyPr/>
          <a:lstStyle/>
          <a:p>
            <a:fld id="{C15FC8A3-6A92-4D25-A62C-09A6E434F930}" type="datetimeFigureOut">
              <a:rPr lang="en-US" smtClean="0"/>
              <a:t>6/19/2019</a:t>
            </a:fld>
            <a:endParaRPr lang="en-US"/>
          </a:p>
        </p:txBody>
      </p:sp>
      <p:sp>
        <p:nvSpPr>
          <p:cNvPr id="5" name="Footer Placeholder 4">
            <a:extLst>
              <a:ext uri="{FF2B5EF4-FFF2-40B4-BE49-F238E27FC236}">
                <a16:creationId xmlns:a16="http://schemas.microsoft.com/office/drawing/2014/main" id="{83A8F10E-155B-4102-8D3C-8B8E16A700C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DA5FA59-E54F-434E-A3C7-24FA1CADB572}"/>
              </a:ext>
            </a:extLst>
          </p:cNvPr>
          <p:cNvSpPr>
            <a:spLocks noGrp="1"/>
          </p:cNvSpPr>
          <p:nvPr>
            <p:ph type="sldNum" sz="quarter" idx="12"/>
          </p:nvPr>
        </p:nvSpPr>
        <p:spPr/>
        <p:txBody>
          <a:bodyPr/>
          <a:lstStyle/>
          <a:p>
            <a:fld id="{52E73BCF-1785-4C41-B874-E463297F7551}" type="slidenum">
              <a:rPr lang="en-US" smtClean="0"/>
              <a:t>‹#›</a:t>
            </a:fld>
            <a:endParaRPr lang="en-US"/>
          </a:p>
        </p:txBody>
      </p:sp>
    </p:spTree>
    <p:extLst>
      <p:ext uri="{BB962C8B-B14F-4D97-AF65-F5344CB8AC3E}">
        <p14:creationId xmlns:p14="http://schemas.microsoft.com/office/powerpoint/2010/main" val="5162597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B65CE-141C-4797-9978-DB63191E540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94CA5B9-8EFA-474A-8A21-D2E8FA12C67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535008FF-8369-4ADF-97C4-3F2D3CBA5593}"/>
              </a:ext>
            </a:extLst>
          </p:cNvPr>
          <p:cNvSpPr>
            <a:spLocks noGrp="1"/>
          </p:cNvSpPr>
          <p:nvPr>
            <p:ph type="dt" sz="half" idx="10"/>
          </p:nvPr>
        </p:nvSpPr>
        <p:spPr/>
        <p:txBody>
          <a:bodyPr/>
          <a:lstStyle/>
          <a:p>
            <a:fld id="{C15FC8A3-6A92-4D25-A62C-09A6E434F930}" type="datetimeFigureOut">
              <a:rPr lang="en-US" smtClean="0"/>
              <a:t>6/19/2019</a:t>
            </a:fld>
            <a:endParaRPr lang="en-US"/>
          </a:p>
        </p:txBody>
      </p:sp>
      <p:sp>
        <p:nvSpPr>
          <p:cNvPr id="5" name="Footer Placeholder 4">
            <a:extLst>
              <a:ext uri="{FF2B5EF4-FFF2-40B4-BE49-F238E27FC236}">
                <a16:creationId xmlns:a16="http://schemas.microsoft.com/office/drawing/2014/main" id="{EDD60A6C-5625-43ED-A65F-B35F6238A1D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F4FD820-3EEE-4640-AD38-F931B37AD380}"/>
              </a:ext>
            </a:extLst>
          </p:cNvPr>
          <p:cNvSpPr>
            <a:spLocks noGrp="1"/>
          </p:cNvSpPr>
          <p:nvPr>
            <p:ph type="sldNum" sz="quarter" idx="12"/>
          </p:nvPr>
        </p:nvSpPr>
        <p:spPr/>
        <p:txBody>
          <a:bodyPr/>
          <a:lstStyle/>
          <a:p>
            <a:fld id="{52E73BCF-1785-4C41-B874-E463297F7551}" type="slidenum">
              <a:rPr lang="en-US" smtClean="0"/>
              <a:t>‹#›</a:t>
            </a:fld>
            <a:endParaRPr lang="en-US"/>
          </a:p>
        </p:txBody>
      </p:sp>
    </p:spTree>
    <p:extLst>
      <p:ext uri="{BB962C8B-B14F-4D97-AF65-F5344CB8AC3E}">
        <p14:creationId xmlns:p14="http://schemas.microsoft.com/office/powerpoint/2010/main" val="12122677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2E08EA-E9C3-488F-A61C-221279A3FB1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49CF5EA-5DBA-4C51-9A4A-1E8349697A20}"/>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6BBF403-1529-4209-A0FC-49E72B16116C}"/>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88958EB-0341-4EA2-B456-0B470EE96434}"/>
              </a:ext>
            </a:extLst>
          </p:cNvPr>
          <p:cNvSpPr>
            <a:spLocks noGrp="1"/>
          </p:cNvSpPr>
          <p:nvPr>
            <p:ph type="dt" sz="half" idx="10"/>
          </p:nvPr>
        </p:nvSpPr>
        <p:spPr/>
        <p:txBody>
          <a:bodyPr/>
          <a:lstStyle/>
          <a:p>
            <a:fld id="{C15FC8A3-6A92-4D25-A62C-09A6E434F930}" type="datetimeFigureOut">
              <a:rPr lang="en-US" smtClean="0"/>
              <a:t>6/19/2019</a:t>
            </a:fld>
            <a:endParaRPr lang="en-US"/>
          </a:p>
        </p:txBody>
      </p:sp>
      <p:sp>
        <p:nvSpPr>
          <p:cNvPr id="6" name="Footer Placeholder 5">
            <a:extLst>
              <a:ext uri="{FF2B5EF4-FFF2-40B4-BE49-F238E27FC236}">
                <a16:creationId xmlns:a16="http://schemas.microsoft.com/office/drawing/2014/main" id="{3602B727-9FC7-41A9-8676-7D0D24DCDE5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10461E7-4253-43CB-B42D-752E59DC26EA}"/>
              </a:ext>
            </a:extLst>
          </p:cNvPr>
          <p:cNvSpPr>
            <a:spLocks noGrp="1"/>
          </p:cNvSpPr>
          <p:nvPr>
            <p:ph type="sldNum" sz="quarter" idx="12"/>
          </p:nvPr>
        </p:nvSpPr>
        <p:spPr/>
        <p:txBody>
          <a:bodyPr/>
          <a:lstStyle/>
          <a:p>
            <a:fld id="{52E73BCF-1785-4C41-B874-E463297F7551}" type="slidenum">
              <a:rPr lang="en-US" smtClean="0"/>
              <a:t>‹#›</a:t>
            </a:fld>
            <a:endParaRPr lang="en-US"/>
          </a:p>
        </p:txBody>
      </p:sp>
    </p:spTree>
    <p:extLst>
      <p:ext uri="{BB962C8B-B14F-4D97-AF65-F5344CB8AC3E}">
        <p14:creationId xmlns:p14="http://schemas.microsoft.com/office/powerpoint/2010/main" val="27221730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1D9946-7658-471A-A178-AF733999298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53F6C0B-F00D-4706-BA5F-E2BB5953B32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34F34EEF-7D2F-4637-9E71-19683916CE77}"/>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547F137-25B3-4B98-9D7A-18C35A8EF59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09F205DF-706B-4E7A-8099-CB5F70164F12}"/>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CBD86B3-8668-4360-A4AE-E65FF2B5E3AB}"/>
              </a:ext>
            </a:extLst>
          </p:cNvPr>
          <p:cNvSpPr>
            <a:spLocks noGrp="1"/>
          </p:cNvSpPr>
          <p:nvPr>
            <p:ph type="dt" sz="half" idx="10"/>
          </p:nvPr>
        </p:nvSpPr>
        <p:spPr/>
        <p:txBody>
          <a:bodyPr/>
          <a:lstStyle/>
          <a:p>
            <a:fld id="{C15FC8A3-6A92-4D25-A62C-09A6E434F930}" type="datetimeFigureOut">
              <a:rPr lang="en-US" smtClean="0"/>
              <a:t>6/19/2019</a:t>
            </a:fld>
            <a:endParaRPr lang="en-US"/>
          </a:p>
        </p:txBody>
      </p:sp>
      <p:sp>
        <p:nvSpPr>
          <p:cNvPr id="8" name="Footer Placeholder 7">
            <a:extLst>
              <a:ext uri="{FF2B5EF4-FFF2-40B4-BE49-F238E27FC236}">
                <a16:creationId xmlns:a16="http://schemas.microsoft.com/office/drawing/2014/main" id="{028841CD-38DB-4E10-82CC-EC7EBDB31FC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31CCAA4-F296-43E7-A804-C950279E1A37}"/>
              </a:ext>
            </a:extLst>
          </p:cNvPr>
          <p:cNvSpPr>
            <a:spLocks noGrp="1"/>
          </p:cNvSpPr>
          <p:nvPr>
            <p:ph type="sldNum" sz="quarter" idx="12"/>
          </p:nvPr>
        </p:nvSpPr>
        <p:spPr/>
        <p:txBody>
          <a:bodyPr/>
          <a:lstStyle/>
          <a:p>
            <a:fld id="{52E73BCF-1785-4C41-B874-E463297F7551}" type="slidenum">
              <a:rPr lang="en-US" smtClean="0"/>
              <a:t>‹#›</a:t>
            </a:fld>
            <a:endParaRPr lang="en-US"/>
          </a:p>
        </p:txBody>
      </p:sp>
    </p:spTree>
    <p:extLst>
      <p:ext uri="{BB962C8B-B14F-4D97-AF65-F5344CB8AC3E}">
        <p14:creationId xmlns:p14="http://schemas.microsoft.com/office/powerpoint/2010/main" val="22813528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35EABC-9539-499F-A7A8-AD4B54983DC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DBBD29D-E936-4B5D-83B9-CF2344675700}"/>
              </a:ext>
            </a:extLst>
          </p:cNvPr>
          <p:cNvSpPr>
            <a:spLocks noGrp="1"/>
          </p:cNvSpPr>
          <p:nvPr>
            <p:ph type="dt" sz="half" idx="10"/>
          </p:nvPr>
        </p:nvSpPr>
        <p:spPr/>
        <p:txBody>
          <a:bodyPr/>
          <a:lstStyle/>
          <a:p>
            <a:fld id="{C15FC8A3-6A92-4D25-A62C-09A6E434F930}" type="datetimeFigureOut">
              <a:rPr lang="en-US" smtClean="0"/>
              <a:t>6/19/2019</a:t>
            </a:fld>
            <a:endParaRPr lang="en-US"/>
          </a:p>
        </p:txBody>
      </p:sp>
      <p:sp>
        <p:nvSpPr>
          <p:cNvPr id="4" name="Footer Placeholder 3">
            <a:extLst>
              <a:ext uri="{FF2B5EF4-FFF2-40B4-BE49-F238E27FC236}">
                <a16:creationId xmlns:a16="http://schemas.microsoft.com/office/drawing/2014/main" id="{8FF6C0EA-3B32-42B2-AEC1-BE446B5D01F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A5C656E-18A1-426D-B058-BD8E42D4D556}"/>
              </a:ext>
            </a:extLst>
          </p:cNvPr>
          <p:cNvSpPr>
            <a:spLocks noGrp="1"/>
          </p:cNvSpPr>
          <p:nvPr>
            <p:ph type="sldNum" sz="quarter" idx="12"/>
          </p:nvPr>
        </p:nvSpPr>
        <p:spPr/>
        <p:txBody>
          <a:bodyPr/>
          <a:lstStyle/>
          <a:p>
            <a:fld id="{52E73BCF-1785-4C41-B874-E463297F7551}" type="slidenum">
              <a:rPr lang="en-US" smtClean="0"/>
              <a:t>‹#›</a:t>
            </a:fld>
            <a:endParaRPr lang="en-US"/>
          </a:p>
        </p:txBody>
      </p:sp>
    </p:spTree>
    <p:extLst>
      <p:ext uri="{BB962C8B-B14F-4D97-AF65-F5344CB8AC3E}">
        <p14:creationId xmlns:p14="http://schemas.microsoft.com/office/powerpoint/2010/main" val="41644923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CBD1DB1-F8EC-4199-A413-B2252C195F57}"/>
              </a:ext>
            </a:extLst>
          </p:cNvPr>
          <p:cNvSpPr>
            <a:spLocks noGrp="1"/>
          </p:cNvSpPr>
          <p:nvPr>
            <p:ph type="dt" sz="half" idx="10"/>
          </p:nvPr>
        </p:nvSpPr>
        <p:spPr/>
        <p:txBody>
          <a:bodyPr/>
          <a:lstStyle/>
          <a:p>
            <a:fld id="{C15FC8A3-6A92-4D25-A62C-09A6E434F930}" type="datetimeFigureOut">
              <a:rPr lang="en-US" smtClean="0"/>
              <a:t>6/19/2019</a:t>
            </a:fld>
            <a:endParaRPr lang="en-US"/>
          </a:p>
        </p:txBody>
      </p:sp>
      <p:sp>
        <p:nvSpPr>
          <p:cNvPr id="3" name="Footer Placeholder 2">
            <a:extLst>
              <a:ext uri="{FF2B5EF4-FFF2-40B4-BE49-F238E27FC236}">
                <a16:creationId xmlns:a16="http://schemas.microsoft.com/office/drawing/2014/main" id="{2145E991-EB63-49FD-81A2-92087A5899F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BCC9696-5F1E-4900-B0D5-D2E1F562E52C}"/>
              </a:ext>
            </a:extLst>
          </p:cNvPr>
          <p:cNvSpPr>
            <a:spLocks noGrp="1"/>
          </p:cNvSpPr>
          <p:nvPr>
            <p:ph type="sldNum" sz="quarter" idx="12"/>
          </p:nvPr>
        </p:nvSpPr>
        <p:spPr/>
        <p:txBody>
          <a:bodyPr/>
          <a:lstStyle/>
          <a:p>
            <a:fld id="{52E73BCF-1785-4C41-B874-E463297F7551}" type="slidenum">
              <a:rPr lang="en-US" smtClean="0"/>
              <a:t>‹#›</a:t>
            </a:fld>
            <a:endParaRPr lang="en-US"/>
          </a:p>
        </p:txBody>
      </p:sp>
    </p:spTree>
    <p:extLst>
      <p:ext uri="{BB962C8B-B14F-4D97-AF65-F5344CB8AC3E}">
        <p14:creationId xmlns:p14="http://schemas.microsoft.com/office/powerpoint/2010/main" val="1008851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C9527E-EF96-4D48-8457-369B2DCCD30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FEA92C7-A6D2-4BB3-8715-32DD042EFE3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E578AEB-F173-4F3F-8611-660B6528E7C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7081B4C-D09E-4913-B4B1-AAB48029939D}"/>
              </a:ext>
            </a:extLst>
          </p:cNvPr>
          <p:cNvSpPr>
            <a:spLocks noGrp="1"/>
          </p:cNvSpPr>
          <p:nvPr>
            <p:ph type="dt" sz="half" idx="10"/>
          </p:nvPr>
        </p:nvSpPr>
        <p:spPr/>
        <p:txBody>
          <a:bodyPr/>
          <a:lstStyle/>
          <a:p>
            <a:fld id="{C15FC8A3-6A92-4D25-A62C-09A6E434F930}" type="datetimeFigureOut">
              <a:rPr lang="en-US" smtClean="0"/>
              <a:t>6/19/2019</a:t>
            </a:fld>
            <a:endParaRPr lang="en-US"/>
          </a:p>
        </p:txBody>
      </p:sp>
      <p:sp>
        <p:nvSpPr>
          <p:cNvPr id="6" name="Footer Placeholder 5">
            <a:extLst>
              <a:ext uri="{FF2B5EF4-FFF2-40B4-BE49-F238E27FC236}">
                <a16:creationId xmlns:a16="http://schemas.microsoft.com/office/drawing/2014/main" id="{FFF22799-59FB-406C-B7E9-7420A2FCE38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C491BCA-94D2-4957-B16D-88D8A980C34C}"/>
              </a:ext>
            </a:extLst>
          </p:cNvPr>
          <p:cNvSpPr>
            <a:spLocks noGrp="1"/>
          </p:cNvSpPr>
          <p:nvPr>
            <p:ph type="sldNum" sz="quarter" idx="12"/>
          </p:nvPr>
        </p:nvSpPr>
        <p:spPr/>
        <p:txBody>
          <a:bodyPr/>
          <a:lstStyle/>
          <a:p>
            <a:fld id="{52E73BCF-1785-4C41-B874-E463297F7551}" type="slidenum">
              <a:rPr lang="en-US" smtClean="0"/>
              <a:t>‹#›</a:t>
            </a:fld>
            <a:endParaRPr lang="en-US"/>
          </a:p>
        </p:txBody>
      </p:sp>
    </p:spTree>
    <p:extLst>
      <p:ext uri="{BB962C8B-B14F-4D97-AF65-F5344CB8AC3E}">
        <p14:creationId xmlns:p14="http://schemas.microsoft.com/office/powerpoint/2010/main" val="30424935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71A8A-3F1B-47CB-9FD3-8AE31CAE377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8406FAF-56A0-47D9-B7D2-0C9DC557C8C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0D681C2-E8B6-4659-9C4A-24593B4E883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D69ED3F8-3461-4EC8-8B55-F03E61E36DF8}"/>
              </a:ext>
            </a:extLst>
          </p:cNvPr>
          <p:cNvSpPr>
            <a:spLocks noGrp="1"/>
          </p:cNvSpPr>
          <p:nvPr>
            <p:ph type="dt" sz="half" idx="10"/>
          </p:nvPr>
        </p:nvSpPr>
        <p:spPr/>
        <p:txBody>
          <a:bodyPr/>
          <a:lstStyle/>
          <a:p>
            <a:fld id="{C15FC8A3-6A92-4D25-A62C-09A6E434F930}" type="datetimeFigureOut">
              <a:rPr lang="en-US" smtClean="0"/>
              <a:t>6/19/2019</a:t>
            </a:fld>
            <a:endParaRPr lang="en-US"/>
          </a:p>
        </p:txBody>
      </p:sp>
      <p:sp>
        <p:nvSpPr>
          <p:cNvPr id="6" name="Footer Placeholder 5">
            <a:extLst>
              <a:ext uri="{FF2B5EF4-FFF2-40B4-BE49-F238E27FC236}">
                <a16:creationId xmlns:a16="http://schemas.microsoft.com/office/drawing/2014/main" id="{91F18134-6BEC-4990-920F-1A929E23B8A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D3217B9-462B-4F45-9B29-43E7CED8D371}"/>
              </a:ext>
            </a:extLst>
          </p:cNvPr>
          <p:cNvSpPr>
            <a:spLocks noGrp="1"/>
          </p:cNvSpPr>
          <p:nvPr>
            <p:ph type="sldNum" sz="quarter" idx="12"/>
          </p:nvPr>
        </p:nvSpPr>
        <p:spPr/>
        <p:txBody>
          <a:bodyPr/>
          <a:lstStyle/>
          <a:p>
            <a:fld id="{52E73BCF-1785-4C41-B874-E463297F7551}" type="slidenum">
              <a:rPr lang="en-US" smtClean="0"/>
              <a:t>‹#›</a:t>
            </a:fld>
            <a:endParaRPr lang="en-US"/>
          </a:p>
        </p:txBody>
      </p:sp>
    </p:spTree>
    <p:extLst>
      <p:ext uri="{BB962C8B-B14F-4D97-AF65-F5344CB8AC3E}">
        <p14:creationId xmlns:p14="http://schemas.microsoft.com/office/powerpoint/2010/main" val="16417219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39163BB-B8E6-4990-877F-F95DB0FE13E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A10CBD9-02D1-4C1C-A3B5-3A4CAD5C3A3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BF9A7CF-CA9B-4D69-96F7-73C3224794E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15FC8A3-6A92-4D25-A62C-09A6E434F930}" type="datetimeFigureOut">
              <a:rPr lang="en-US" smtClean="0"/>
              <a:t>6/19/2019</a:t>
            </a:fld>
            <a:endParaRPr lang="en-US"/>
          </a:p>
        </p:txBody>
      </p:sp>
      <p:sp>
        <p:nvSpPr>
          <p:cNvPr id="5" name="Footer Placeholder 4">
            <a:extLst>
              <a:ext uri="{FF2B5EF4-FFF2-40B4-BE49-F238E27FC236}">
                <a16:creationId xmlns:a16="http://schemas.microsoft.com/office/drawing/2014/main" id="{A62917CD-E9DC-4B6B-A846-E937A2DCCAA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B5EA0D0-966A-493E-BC48-25A0E0CDE24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2E73BCF-1785-4C41-B874-E463297F7551}" type="slidenum">
              <a:rPr lang="en-US" smtClean="0"/>
              <a:t>‹#›</a:t>
            </a:fld>
            <a:endParaRPr lang="en-US"/>
          </a:p>
        </p:txBody>
      </p:sp>
    </p:spTree>
    <p:extLst>
      <p:ext uri="{BB962C8B-B14F-4D97-AF65-F5344CB8AC3E}">
        <p14:creationId xmlns:p14="http://schemas.microsoft.com/office/powerpoint/2010/main" val="14308998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en.wikipedia.org/wiki/AMA_Supercross_Championship" TargetMode="External"/><Relationship Id="rId2" Type="http://schemas.openxmlformats.org/officeDocument/2006/relationships/hyperlink" Target="https://www.redbull.com/int-en/tv/live/AP-1M77PBGTS2111/pomona-california-united-states"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www.youtube.com/watch?v=EV4EMRZSOLw" TargetMode="External"/><Relationship Id="rId2" Type="http://schemas.openxmlformats.org/officeDocument/2006/relationships/hyperlink" Target="https://www.youtube.com/watch?v=8IywsQ2bqRU" TargetMode="External"/><Relationship Id="rId1" Type="http://schemas.openxmlformats.org/officeDocument/2006/relationships/slideLayout" Target="../slideLayouts/slideLayout1.xml"/><Relationship Id="rId5" Type="http://schemas.openxmlformats.org/officeDocument/2006/relationships/hyperlink" Target="https://www.youtube.com/watch?v=UvE9Hr5wd5g" TargetMode="External"/><Relationship Id="rId4" Type="http://schemas.openxmlformats.org/officeDocument/2006/relationships/hyperlink" Target="https://www.youtube.com/watch?v=ptL-d1Ic9xg"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2CA38B-33CA-4582-8A35-A72761C139EF}"/>
              </a:ext>
            </a:extLst>
          </p:cNvPr>
          <p:cNvSpPr>
            <a:spLocks noGrp="1"/>
          </p:cNvSpPr>
          <p:nvPr>
            <p:ph type="ctrTitle"/>
          </p:nvPr>
        </p:nvSpPr>
        <p:spPr>
          <a:xfrm>
            <a:off x="298880" y="154697"/>
            <a:ext cx="11801383" cy="1655762"/>
          </a:xfrm>
        </p:spPr>
        <p:txBody>
          <a:bodyPr>
            <a:normAutofit fontScale="90000"/>
          </a:bodyPr>
          <a:lstStyle/>
          <a:p>
            <a:r>
              <a:rPr lang="en-US" dirty="0"/>
              <a:t>Project documentation for </a:t>
            </a:r>
            <a:r>
              <a:rPr lang="en-US" dirty="0" err="1"/>
              <a:t>supercross_learner</a:t>
            </a:r>
            <a:endParaRPr lang="en-US" dirty="0"/>
          </a:p>
        </p:txBody>
      </p:sp>
      <p:sp>
        <p:nvSpPr>
          <p:cNvPr id="3" name="Subtitle 2">
            <a:extLst>
              <a:ext uri="{FF2B5EF4-FFF2-40B4-BE49-F238E27FC236}">
                <a16:creationId xmlns:a16="http://schemas.microsoft.com/office/drawing/2014/main" id="{1AC1F09B-4835-43CD-A8AD-624BED00D7B2}"/>
              </a:ext>
            </a:extLst>
          </p:cNvPr>
          <p:cNvSpPr>
            <a:spLocks noGrp="1"/>
          </p:cNvSpPr>
          <p:nvPr>
            <p:ph type="subTitle" idx="1"/>
          </p:nvPr>
        </p:nvSpPr>
        <p:spPr>
          <a:xfrm>
            <a:off x="103573" y="1810459"/>
            <a:ext cx="11996690" cy="4892843"/>
          </a:xfrm>
        </p:spPr>
        <p:txBody>
          <a:bodyPr>
            <a:normAutofit fontScale="85000" lnSpcReduction="20000"/>
          </a:bodyPr>
          <a:lstStyle/>
          <a:p>
            <a:pPr algn="l"/>
            <a:r>
              <a:rPr lang="en-US" dirty="0"/>
              <a:t>This is a project with the goal of teaching an AI agent to race a supercross bike on a track similar to a </a:t>
            </a:r>
            <a:r>
              <a:rPr lang="en-US" dirty="0">
                <a:hlinkClick r:id="rId2"/>
              </a:rPr>
              <a:t>Red Bull straight rhythm </a:t>
            </a:r>
            <a:r>
              <a:rPr lang="en-US" dirty="0"/>
              <a:t>track. The goal is to have the agent learn how to strategize about jump timing, throttle control over a range of track features, etc. so as to complete the track distance within as short a time as possible. The name </a:t>
            </a:r>
            <a:r>
              <a:rPr lang="en-US" dirty="0" err="1"/>
              <a:t>supercross_learner</a:t>
            </a:r>
            <a:r>
              <a:rPr lang="en-US" dirty="0"/>
              <a:t> came from </a:t>
            </a:r>
            <a:r>
              <a:rPr lang="en-US" dirty="0">
                <a:hlinkClick r:id="rId3"/>
              </a:rPr>
              <a:t>AMA supercross</a:t>
            </a:r>
            <a:r>
              <a:rPr lang="en-US" dirty="0"/>
              <a:t>, which is similar to straight rhythm, but has corners. So the agent is learning the aspects of supercross that are prevalent in the straight rhythm competition, with the modeling advantage of reduced complexity from omitting corners.</a:t>
            </a:r>
          </a:p>
          <a:p>
            <a:pPr algn="l"/>
            <a:endParaRPr lang="en-US" dirty="0"/>
          </a:p>
          <a:p>
            <a:pPr algn="l"/>
            <a:r>
              <a:rPr lang="en-US" dirty="0"/>
              <a:t>Table of contents:</a:t>
            </a:r>
          </a:p>
          <a:p>
            <a:pPr marL="457200" indent="-457200" algn="l">
              <a:buFont typeface="+mj-lt"/>
              <a:buAutoNum type="arabicPeriod"/>
            </a:pPr>
            <a:r>
              <a:rPr lang="en-US" dirty="0"/>
              <a:t>Background info and motivation</a:t>
            </a:r>
          </a:p>
          <a:p>
            <a:pPr marL="457200" indent="-457200" algn="l">
              <a:buFont typeface="+mj-lt"/>
              <a:buAutoNum type="arabicPeriod"/>
            </a:pPr>
            <a:r>
              <a:rPr lang="en-US" dirty="0"/>
              <a:t>Description of environment physics</a:t>
            </a:r>
          </a:p>
          <a:p>
            <a:pPr marL="457200" indent="-457200" algn="l">
              <a:buFont typeface="+mj-lt"/>
              <a:buAutoNum type="arabicPeriod"/>
            </a:pPr>
            <a:r>
              <a:rPr lang="en-US" dirty="0"/>
              <a:t>Description of tracks</a:t>
            </a:r>
          </a:p>
          <a:p>
            <a:pPr marL="457200" indent="-457200" algn="l">
              <a:buFont typeface="+mj-lt"/>
              <a:buAutoNum type="arabicPeriod"/>
            </a:pPr>
            <a:r>
              <a:rPr lang="en-US" dirty="0"/>
              <a:t>Environment validation</a:t>
            </a:r>
          </a:p>
          <a:p>
            <a:pPr marL="457200" indent="-457200" algn="l">
              <a:buFont typeface="+mj-lt"/>
              <a:buAutoNum type="arabicPeriod"/>
            </a:pPr>
            <a:r>
              <a:rPr lang="en-US" dirty="0"/>
              <a:t>Description of .</a:t>
            </a:r>
            <a:r>
              <a:rPr lang="en-US" dirty="0" err="1"/>
              <a:t>py</a:t>
            </a:r>
            <a:r>
              <a:rPr lang="en-US" dirty="0"/>
              <a:t> file interaction</a:t>
            </a:r>
          </a:p>
          <a:p>
            <a:pPr marL="457200" indent="-457200" algn="l">
              <a:buFont typeface="+mj-lt"/>
              <a:buAutoNum type="arabicPeriod"/>
            </a:pPr>
            <a:r>
              <a:rPr lang="en-US" dirty="0"/>
              <a:t>Progress of the learner</a:t>
            </a:r>
          </a:p>
          <a:p>
            <a:pPr marL="457200" indent="-457200" algn="l">
              <a:buFont typeface="+mj-lt"/>
              <a:buAutoNum type="arabicPeriod"/>
            </a:pPr>
            <a:r>
              <a:rPr lang="en-US" dirty="0"/>
              <a:t>TODO and ideas for improvement</a:t>
            </a:r>
          </a:p>
        </p:txBody>
      </p:sp>
    </p:spTree>
    <p:extLst>
      <p:ext uri="{BB962C8B-B14F-4D97-AF65-F5344CB8AC3E}">
        <p14:creationId xmlns:p14="http://schemas.microsoft.com/office/powerpoint/2010/main" val="26613586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4E0CB4-7CDA-4FDF-AB0C-39C5AAB36034}"/>
              </a:ext>
            </a:extLst>
          </p:cNvPr>
          <p:cNvSpPr>
            <a:spLocks noGrp="1"/>
          </p:cNvSpPr>
          <p:nvPr>
            <p:ph type="title"/>
          </p:nvPr>
        </p:nvSpPr>
        <p:spPr/>
        <p:txBody>
          <a:bodyPr/>
          <a:lstStyle/>
          <a:p>
            <a:r>
              <a:rPr lang="en-US" dirty="0"/>
              <a:t>Section for progress of the learner</a:t>
            </a:r>
          </a:p>
        </p:txBody>
      </p:sp>
    </p:spTree>
    <p:extLst>
      <p:ext uri="{BB962C8B-B14F-4D97-AF65-F5344CB8AC3E}">
        <p14:creationId xmlns:p14="http://schemas.microsoft.com/office/powerpoint/2010/main" val="5572557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4E0CB4-7CDA-4FDF-AB0C-39C5AAB36034}"/>
              </a:ext>
            </a:extLst>
          </p:cNvPr>
          <p:cNvSpPr>
            <a:spLocks noGrp="1"/>
          </p:cNvSpPr>
          <p:nvPr>
            <p:ph type="title"/>
          </p:nvPr>
        </p:nvSpPr>
        <p:spPr/>
        <p:txBody>
          <a:bodyPr/>
          <a:lstStyle/>
          <a:p>
            <a:r>
              <a:rPr lang="en-US" dirty="0" err="1"/>
              <a:t>SubSection</a:t>
            </a:r>
            <a:r>
              <a:rPr lang="en-US" dirty="0"/>
              <a:t> for progress of the learner with this neural net. Name=net03</a:t>
            </a:r>
          </a:p>
        </p:txBody>
      </p:sp>
      <p:sp>
        <p:nvSpPr>
          <p:cNvPr id="4" name="Oval 3">
            <a:extLst>
              <a:ext uri="{FF2B5EF4-FFF2-40B4-BE49-F238E27FC236}">
                <a16:creationId xmlns:a16="http://schemas.microsoft.com/office/drawing/2014/main" id="{6B26DCD3-762D-4A3A-8C22-AD0DF6FB9EC5}"/>
              </a:ext>
            </a:extLst>
          </p:cNvPr>
          <p:cNvSpPr/>
          <p:nvPr/>
        </p:nvSpPr>
        <p:spPr>
          <a:xfrm>
            <a:off x="2881745" y="2272145"/>
            <a:ext cx="212437" cy="2124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6AD6F499-A636-4E48-A1E6-4E165F1602F6}"/>
              </a:ext>
            </a:extLst>
          </p:cNvPr>
          <p:cNvSpPr/>
          <p:nvPr/>
        </p:nvSpPr>
        <p:spPr>
          <a:xfrm>
            <a:off x="2881745" y="2576945"/>
            <a:ext cx="212437" cy="2124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777A1390-DE2C-45D6-82A3-9D6DDB8FC12A}"/>
              </a:ext>
            </a:extLst>
          </p:cNvPr>
          <p:cNvSpPr/>
          <p:nvPr/>
        </p:nvSpPr>
        <p:spPr>
          <a:xfrm>
            <a:off x="2881745" y="2904835"/>
            <a:ext cx="212437" cy="2124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6531CBC3-0E27-4D95-B9A0-1A9881586A17}"/>
              </a:ext>
            </a:extLst>
          </p:cNvPr>
          <p:cNvSpPr txBox="1"/>
          <p:nvPr/>
        </p:nvSpPr>
        <p:spPr>
          <a:xfrm>
            <a:off x="2738581" y="4421472"/>
            <a:ext cx="498764" cy="369332"/>
          </a:xfrm>
          <a:prstGeom prst="rect">
            <a:avLst/>
          </a:prstGeom>
          <a:noFill/>
        </p:spPr>
        <p:txBody>
          <a:bodyPr wrap="square" rtlCol="0">
            <a:spAutoFit/>
          </a:bodyPr>
          <a:lstStyle/>
          <a:p>
            <a:r>
              <a:rPr lang="en-US" dirty="0"/>
              <a:t>32</a:t>
            </a:r>
          </a:p>
        </p:txBody>
      </p:sp>
      <p:sp>
        <p:nvSpPr>
          <p:cNvPr id="8" name="Oval 7">
            <a:extLst>
              <a:ext uri="{FF2B5EF4-FFF2-40B4-BE49-F238E27FC236}">
                <a16:creationId xmlns:a16="http://schemas.microsoft.com/office/drawing/2014/main" id="{83822E7E-6328-46E5-8C37-DF37B8996944}"/>
              </a:ext>
            </a:extLst>
          </p:cNvPr>
          <p:cNvSpPr/>
          <p:nvPr/>
        </p:nvSpPr>
        <p:spPr>
          <a:xfrm>
            <a:off x="2881745" y="3460892"/>
            <a:ext cx="212437" cy="2124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1B0558BC-FA35-4D03-BDA5-E56532382241}"/>
              </a:ext>
            </a:extLst>
          </p:cNvPr>
          <p:cNvSpPr/>
          <p:nvPr/>
        </p:nvSpPr>
        <p:spPr>
          <a:xfrm>
            <a:off x="2881745" y="3765692"/>
            <a:ext cx="212437" cy="2124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84713565-0B06-4AF7-BBF1-0C11DC55E191}"/>
              </a:ext>
            </a:extLst>
          </p:cNvPr>
          <p:cNvSpPr/>
          <p:nvPr/>
        </p:nvSpPr>
        <p:spPr>
          <a:xfrm>
            <a:off x="2881745" y="4093582"/>
            <a:ext cx="212437" cy="2124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6707BADF-8C47-4863-B9F1-233C8076E780}"/>
              </a:ext>
            </a:extLst>
          </p:cNvPr>
          <p:cNvSpPr/>
          <p:nvPr/>
        </p:nvSpPr>
        <p:spPr>
          <a:xfrm>
            <a:off x="3657600" y="2272145"/>
            <a:ext cx="212437" cy="2124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9219AAEF-44B9-4491-8121-27C4F49711B8}"/>
              </a:ext>
            </a:extLst>
          </p:cNvPr>
          <p:cNvSpPr/>
          <p:nvPr/>
        </p:nvSpPr>
        <p:spPr>
          <a:xfrm>
            <a:off x="3657600" y="2576945"/>
            <a:ext cx="212437" cy="2124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52033AF6-3689-4D86-8A02-91828E56FE3B}"/>
              </a:ext>
            </a:extLst>
          </p:cNvPr>
          <p:cNvSpPr/>
          <p:nvPr/>
        </p:nvSpPr>
        <p:spPr>
          <a:xfrm>
            <a:off x="3657600" y="2904835"/>
            <a:ext cx="212437" cy="2124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0E4E5259-2B45-45CF-B4C2-36AA11DD384A}"/>
              </a:ext>
            </a:extLst>
          </p:cNvPr>
          <p:cNvSpPr txBox="1"/>
          <p:nvPr/>
        </p:nvSpPr>
        <p:spPr>
          <a:xfrm>
            <a:off x="3514436" y="4421472"/>
            <a:ext cx="498764" cy="369332"/>
          </a:xfrm>
          <a:prstGeom prst="rect">
            <a:avLst/>
          </a:prstGeom>
          <a:noFill/>
        </p:spPr>
        <p:txBody>
          <a:bodyPr wrap="square" rtlCol="0">
            <a:spAutoFit/>
          </a:bodyPr>
          <a:lstStyle/>
          <a:p>
            <a:r>
              <a:rPr lang="en-US" dirty="0"/>
              <a:t>32</a:t>
            </a:r>
          </a:p>
        </p:txBody>
      </p:sp>
      <p:sp>
        <p:nvSpPr>
          <p:cNvPr id="15" name="Oval 14">
            <a:extLst>
              <a:ext uri="{FF2B5EF4-FFF2-40B4-BE49-F238E27FC236}">
                <a16:creationId xmlns:a16="http://schemas.microsoft.com/office/drawing/2014/main" id="{643BB218-BAA9-4ADC-BD59-6C085F59110F}"/>
              </a:ext>
            </a:extLst>
          </p:cNvPr>
          <p:cNvSpPr/>
          <p:nvPr/>
        </p:nvSpPr>
        <p:spPr>
          <a:xfrm>
            <a:off x="3657600" y="3460892"/>
            <a:ext cx="212437" cy="2124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8D3D0A24-3BAA-45B8-BF49-14621E107DD7}"/>
              </a:ext>
            </a:extLst>
          </p:cNvPr>
          <p:cNvSpPr/>
          <p:nvPr/>
        </p:nvSpPr>
        <p:spPr>
          <a:xfrm>
            <a:off x="3657600" y="3765692"/>
            <a:ext cx="212437" cy="2124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57BE4A6D-934A-4AD8-8FCB-492E39BB6A24}"/>
              </a:ext>
            </a:extLst>
          </p:cNvPr>
          <p:cNvSpPr/>
          <p:nvPr/>
        </p:nvSpPr>
        <p:spPr>
          <a:xfrm>
            <a:off x="3657600" y="4093582"/>
            <a:ext cx="212437" cy="2124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Rounded Corners 17">
            <a:extLst>
              <a:ext uri="{FF2B5EF4-FFF2-40B4-BE49-F238E27FC236}">
                <a16:creationId xmlns:a16="http://schemas.microsoft.com/office/drawing/2014/main" id="{BE1D8D5F-E5FD-4704-BFD3-AD1A3BC77D69}"/>
              </a:ext>
            </a:extLst>
          </p:cNvPr>
          <p:cNvSpPr/>
          <p:nvPr/>
        </p:nvSpPr>
        <p:spPr>
          <a:xfrm>
            <a:off x="535709" y="2186211"/>
            <a:ext cx="1782618" cy="2419927"/>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r>
              <a:rPr lang="en-US" sz="1050" dirty="0"/>
              <a:t>Input layer:</a:t>
            </a:r>
          </a:p>
          <a:p>
            <a:r>
              <a:rPr lang="en-US" sz="1050" dirty="0"/>
              <a:t># state is vector concatenated of vectors and scalars</a:t>
            </a:r>
          </a:p>
          <a:p>
            <a:r>
              <a:rPr lang="en-US" sz="1050" dirty="0"/>
              <a:t>    #   [sampled track elevation points for some distance ahead, e.g. 30 meter ahead, sampled every 1 meter ...</a:t>
            </a:r>
          </a:p>
          <a:p>
            <a:r>
              <a:rPr lang="en-US" sz="1050" dirty="0"/>
              <a:t>    #   distance between wheel and track surface ...</a:t>
            </a:r>
          </a:p>
          <a:p>
            <a:r>
              <a:rPr lang="en-US" sz="1050" dirty="0"/>
              <a:t>    #   bike speed ...</a:t>
            </a:r>
          </a:p>
          <a:p>
            <a:r>
              <a:rPr lang="en-US" sz="1050" dirty="0"/>
              <a:t>    #   suspension travel]</a:t>
            </a:r>
          </a:p>
        </p:txBody>
      </p:sp>
      <p:sp>
        <p:nvSpPr>
          <p:cNvPr id="19" name="Oval 18">
            <a:extLst>
              <a:ext uri="{FF2B5EF4-FFF2-40B4-BE49-F238E27FC236}">
                <a16:creationId xmlns:a16="http://schemas.microsoft.com/office/drawing/2014/main" id="{67774962-7C32-4AF8-AFA5-671E50D3A280}"/>
              </a:ext>
            </a:extLst>
          </p:cNvPr>
          <p:cNvSpPr/>
          <p:nvPr/>
        </p:nvSpPr>
        <p:spPr>
          <a:xfrm>
            <a:off x="4710545" y="3288145"/>
            <a:ext cx="172747" cy="172747"/>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54EB93F0-6ADA-41E3-AD4E-3BCAEE1EB4E3}"/>
              </a:ext>
            </a:extLst>
          </p:cNvPr>
          <p:cNvSpPr txBox="1"/>
          <p:nvPr/>
        </p:nvSpPr>
        <p:spPr>
          <a:xfrm>
            <a:off x="4433455" y="3502578"/>
            <a:ext cx="2490573" cy="369332"/>
          </a:xfrm>
          <a:prstGeom prst="rect">
            <a:avLst/>
          </a:prstGeom>
          <a:noFill/>
        </p:spPr>
        <p:txBody>
          <a:bodyPr wrap="square" rtlCol="0">
            <a:spAutoFit/>
          </a:bodyPr>
          <a:lstStyle/>
          <a:p>
            <a:r>
              <a:rPr lang="en-US" dirty="0"/>
              <a:t>throttle</a:t>
            </a:r>
          </a:p>
        </p:txBody>
      </p:sp>
      <p:sp>
        <p:nvSpPr>
          <p:cNvPr id="21" name="TextBox 20">
            <a:extLst>
              <a:ext uri="{FF2B5EF4-FFF2-40B4-BE49-F238E27FC236}">
                <a16:creationId xmlns:a16="http://schemas.microsoft.com/office/drawing/2014/main" id="{14E29FD9-B7BB-45BC-9BD8-C7771E0C518C}"/>
              </a:ext>
            </a:extLst>
          </p:cNvPr>
          <p:cNvSpPr txBox="1"/>
          <p:nvPr/>
        </p:nvSpPr>
        <p:spPr>
          <a:xfrm>
            <a:off x="2318327" y="5478724"/>
            <a:ext cx="5264728" cy="646331"/>
          </a:xfrm>
          <a:prstGeom prst="rect">
            <a:avLst/>
          </a:prstGeom>
          <a:noFill/>
        </p:spPr>
        <p:txBody>
          <a:bodyPr wrap="square" rtlCol="0">
            <a:spAutoFit/>
          </a:bodyPr>
          <a:lstStyle/>
          <a:p>
            <a:r>
              <a:rPr lang="en-US" dirty="0"/>
              <a:t>I assumed this based on the input and output sizes, and the "</a:t>
            </a:r>
            <a:r>
              <a:rPr lang="en-US" dirty="0" err="1"/>
              <a:t>network_spec</a:t>
            </a:r>
            <a:r>
              <a:rPr lang="en-US" dirty="0"/>
              <a:t>” fed to the agent model.</a:t>
            </a:r>
          </a:p>
        </p:txBody>
      </p:sp>
      <p:sp>
        <p:nvSpPr>
          <p:cNvPr id="22" name="TextBox 21">
            <a:extLst>
              <a:ext uri="{FF2B5EF4-FFF2-40B4-BE49-F238E27FC236}">
                <a16:creationId xmlns:a16="http://schemas.microsoft.com/office/drawing/2014/main" id="{522AC1F9-7C2A-4A64-9099-0550C78CDE29}"/>
              </a:ext>
            </a:extLst>
          </p:cNvPr>
          <p:cNvSpPr txBox="1"/>
          <p:nvPr/>
        </p:nvSpPr>
        <p:spPr>
          <a:xfrm>
            <a:off x="2830945" y="3059668"/>
            <a:ext cx="406400" cy="369332"/>
          </a:xfrm>
          <a:prstGeom prst="rect">
            <a:avLst/>
          </a:prstGeom>
          <a:noFill/>
        </p:spPr>
        <p:txBody>
          <a:bodyPr wrap="square" rtlCol="0">
            <a:spAutoFit/>
          </a:bodyPr>
          <a:lstStyle/>
          <a:p>
            <a:r>
              <a:rPr lang="en-US" dirty="0"/>
              <a:t>…</a:t>
            </a:r>
          </a:p>
        </p:txBody>
      </p:sp>
      <p:sp>
        <p:nvSpPr>
          <p:cNvPr id="23" name="TextBox 22">
            <a:extLst>
              <a:ext uri="{FF2B5EF4-FFF2-40B4-BE49-F238E27FC236}">
                <a16:creationId xmlns:a16="http://schemas.microsoft.com/office/drawing/2014/main" id="{3FCE3680-8AC4-46ED-A28F-7A77189BF48D}"/>
              </a:ext>
            </a:extLst>
          </p:cNvPr>
          <p:cNvSpPr txBox="1"/>
          <p:nvPr/>
        </p:nvSpPr>
        <p:spPr>
          <a:xfrm>
            <a:off x="3597563" y="3059668"/>
            <a:ext cx="406400" cy="369332"/>
          </a:xfrm>
          <a:prstGeom prst="rect">
            <a:avLst/>
          </a:prstGeom>
          <a:noFill/>
        </p:spPr>
        <p:txBody>
          <a:bodyPr wrap="square" rtlCol="0">
            <a:spAutoFit/>
          </a:bodyPr>
          <a:lstStyle/>
          <a:p>
            <a:r>
              <a:rPr lang="en-US" dirty="0"/>
              <a:t>…</a:t>
            </a:r>
          </a:p>
        </p:txBody>
      </p:sp>
    </p:spTree>
    <p:extLst>
      <p:ext uri="{BB962C8B-B14F-4D97-AF65-F5344CB8AC3E}">
        <p14:creationId xmlns:p14="http://schemas.microsoft.com/office/powerpoint/2010/main" val="29177261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94CACF-DA40-4BB6-86BE-61D735641D6A}"/>
              </a:ext>
            </a:extLst>
          </p:cNvPr>
          <p:cNvSpPr>
            <a:spLocks noGrp="1"/>
          </p:cNvSpPr>
          <p:nvPr>
            <p:ph type="title"/>
          </p:nvPr>
        </p:nvSpPr>
        <p:spPr>
          <a:xfrm>
            <a:off x="0" y="-115434"/>
            <a:ext cx="10515600" cy="1325563"/>
          </a:xfrm>
        </p:spPr>
        <p:txBody>
          <a:bodyPr/>
          <a:lstStyle/>
          <a:p>
            <a:r>
              <a:rPr lang="en-US" dirty="0"/>
              <a:t>First success with </a:t>
            </a:r>
            <a:r>
              <a:rPr lang="en-US" dirty="0" err="1"/>
              <a:t>tensorForce</a:t>
            </a:r>
            <a:endParaRPr lang="en-US" dirty="0"/>
          </a:p>
        </p:txBody>
      </p:sp>
      <p:sp>
        <p:nvSpPr>
          <p:cNvPr id="3" name="Content Placeholder 2">
            <a:extLst>
              <a:ext uri="{FF2B5EF4-FFF2-40B4-BE49-F238E27FC236}">
                <a16:creationId xmlns:a16="http://schemas.microsoft.com/office/drawing/2014/main" id="{B63D27CD-0D37-4F82-82F3-86DA6C78278E}"/>
              </a:ext>
            </a:extLst>
          </p:cNvPr>
          <p:cNvSpPr>
            <a:spLocks noGrp="1"/>
          </p:cNvSpPr>
          <p:nvPr>
            <p:ph idx="1"/>
          </p:nvPr>
        </p:nvSpPr>
        <p:spPr>
          <a:xfrm>
            <a:off x="123041" y="760556"/>
            <a:ext cx="10515600" cy="4351338"/>
          </a:xfrm>
        </p:spPr>
        <p:txBody>
          <a:bodyPr>
            <a:normAutofit/>
          </a:bodyPr>
          <a:lstStyle/>
          <a:p>
            <a:r>
              <a:rPr lang="en-US" sz="1200" dirty="0"/>
              <a:t>Uses default PPO agent from </a:t>
            </a:r>
            <a:r>
              <a:rPr lang="en-US" sz="1200" dirty="0" err="1"/>
              <a:t>OpenAI</a:t>
            </a:r>
            <a:r>
              <a:rPr lang="en-US" sz="1200" dirty="0"/>
              <a:t> gym Cart Pole example.</a:t>
            </a:r>
          </a:p>
          <a:p>
            <a:r>
              <a:rPr lang="en-US" sz="1200" dirty="0"/>
              <a:t>Env is just the track with single triple jump (i.e. mk_trk1()). Plot show throttle and bike X position vs time.</a:t>
            </a:r>
          </a:p>
          <a:p>
            <a:r>
              <a:rPr lang="en-US" sz="1200" dirty="0"/>
              <a:t>We can see the trend towards more full throttle, not rolling backwards on jump face. Still some ambiguity with what to do at start. Obviously because it only see 30m ahead, and 30m ahead of start there is nothing. But what's nice about that is we see that as soon as it does see a feature like jump face, high throttle actions predominate.</a:t>
            </a:r>
          </a:p>
          <a:p>
            <a:r>
              <a:rPr lang="en-US" sz="1200" dirty="0"/>
              <a:t>Reward at ep3000=3.4</a:t>
            </a:r>
          </a:p>
          <a:p>
            <a:r>
              <a:rPr lang="en-US" sz="1200" dirty="0"/>
              <a:t>Best reward =4.1</a:t>
            </a:r>
          </a:p>
          <a:p>
            <a:r>
              <a:rPr lang="en-US" sz="1200" dirty="0"/>
              <a:t>Worst reward = approx. -1e6</a:t>
            </a:r>
          </a:p>
        </p:txBody>
      </p:sp>
      <p:pic>
        <p:nvPicPr>
          <p:cNvPr id="5" name="Picture 4">
            <a:extLst>
              <a:ext uri="{FF2B5EF4-FFF2-40B4-BE49-F238E27FC236}">
                <a16:creationId xmlns:a16="http://schemas.microsoft.com/office/drawing/2014/main" id="{53A80669-8EDD-4B2B-B6DE-09D9114F95E3}"/>
              </a:ext>
            </a:extLst>
          </p:cNvPr>
          <p:cNvPicPr>
            <a:picLocks noChangeAspect="1"/>
          </p:cNvPicPr>
          <p:nvPr/>
        </p:nvPicPr>
        <p:blipFill>
          <a:blip r:embed="rId2"/>
          <a:stretch>
            <a:fillRect/>
          </a:stretch>
        </p:blipFill>
        <p:spPr>
          <a:xfrm>
            <a:off x="2296885" y="1764380"/>
            <a:ext cx="9895115" cy="5093620"/>
          </a:xfrm>
          <a:prstGeom prst="rect">
            <a:avLst/>
          </a:prstGeom>
        </p:spPr>
      </p:pic>
    </p:spTree>
    <p:extLst>
      <p:ext uri="{BB962C8B-B14F-4D97-AF65-F5344CB8AC3E}">
        <p14:creationId xmlns:p14="http://schemas.microsoft.com/office/powerpoint/2010/main" val="27947607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94CACF-DA40-4BB6-86BE-61D735641D6A}"/>
              </a:ext>
            </a:extLst>
          </p:cNvPr>
          <p:cNvSpPr>
            <a:spLocks noGrp="1"/>
          </p:cNvSpPr>
          <p:nvPr>
            <p:ph type="title"/>
          </p:nvPr>
        </p:nvSpPr>
        <p:spPr>
          <a:xfrm>
            <a:off x="0" y="-115434"/>
            <a:ext cx="10515600" cy="1325563"/>
          </a:xfrm>
        </p:spPr>
        <p:txBody>
          <a:bodyPr/>
          <a:lstStyle/>
          <a:p>
            <a:r>
              <a:rPr lang="en-US" dirty="0"/>
              <a:t>First success with </a:t>
            </a:r>
            <a:r>
              <a:rPr lang="en-US" dirty="0" err="1"/>
              <a:t>tensorForce</a:t>
            </a:r>
            <a:endParaRPr lang="en-US" dirty="0"/>
          </a:p>
        </p:txBody>
      </p:sp>
      <p:sp>
        <p:nvSpPr>
          <p:cNvPr id="3" name="Content Placeholder 2">
            <a:extLst>
              <a:ext uri="{FF2B5EF4-FFF2-40B4-BE49-F238E27FC236}">
                <a16:creationId xmlns:a16="http://schemas.microsoft.com/office/drawing/2014/main" id="{B63D27CD-0D37-4F82-82F3-86DA6C78278E}"/>
              </a:ext>
            </a:extLst>
          </p:cNvPr>
          <p:cNvSpPr>
            <a:spLocks noGrp="1"/>
          </p:cNvSpPr>
          <p:nvPr>
            <p:ph idx="1"/>
          </p:nvPr>
        </p:nvSpPr>
        <p:spPr>
          <a:xfrm>
            <a:off x="123041" y="815974"/>
            <a:ext cx="10515600" cy="4351338"/>
          </a:xfrm>
        </p:spPr>
        <p:txBody>
          <a:bodyPr>
            <a:normAutofit/>
          </a:bodyPr>
          <a:lstStyle/>
          <a:p>
            <a:r>
              <a:rPr lang="en-US" sz="1200" dirty="0"/>
              <a:t>Uses default PPO agent from </a:t>
            </a:r>
            <a:r>
              <a:rPr lang="en-US" sz="1200" dirty="0" err="1"/>
              <a:t>OpenAI</a:t>
            </a:r>
            <a:r>
              <a:rPr lang="en-US" sz="1200" dirty="0"/>
              <a:t> gym Cart Pole example.</a:t>
            </a:r>
          </a:p>
          <a:p>
            <a:r>
              <a:rPr lang="en-US" sz="1200" dirty="0"/>
              <a:t>Env is just the track with single triple jump (i.e. mk_trk1()). Plot show throttle and bike X position vs time.</a:t>
            </a:r>
          </a:p>
          <a:p>
            <a:r>
              <a:rPr lang="en-US" sz="1200" dirty="0"/>
              <a:t>We can see the trend towards more full throttle, shorter episode time, and monotonic </a:t>
            </a:r>
            <a:r>
              <a:rPr lang="en-US" sz="1200" dirty="0" err="1"/>
              <a:t>Xpos</a:t>
            </a:r>
            <a:r>
              <a:rPr lang="en-US" sz="1200" dirty="0"/>
              <a:t> increase over episode (i.e. no rolling back down jump face)</a:t>
            </a:r>
          </a:p>
          <a:p>
            <a:r>
              <a:rPr lang="en-US" sz="1200" dirty="0"/>
              <a:t>Reward at ep3000=3.4</a:t>
            </a:r>
          </a:p>
          <a:p>
            <a:r>
              <a:rPr lang="en-US" sz="1200" dirty="0"/>
              <a:t>Best reward =4.1</a:t>
            </a:r>
          </a:p>
          <a:p>
            <a:r>
              <a:rPr lang="en-US" sz="1200" dirty="0"/>
              <a:t>Worst reward = approx. -1e6</a:t>
            </a:r>
          </a:p>
        </p:txBody>
      </p:sp>
      <p:pic>
        <p:nvPicPr>
          <p:cNvPr id="4" name="Picture 3">
            <a:extLst>
              <a:ext uri="{FF2B5EF4-FFF2-40B4-BE49-F238E27FC236}">
                <a16:creationId xmlns:a16="http://schemas.microsoft.com/office/drawing/2014/main" id="{02176ADC-38E6-4CC8-B6B5-F5829B28C57A}"/>
              </a:ext>
            </a:extLst>
          </p:cNvPr>
          <p:cNvPicPr>
            <a:picLocks noChangeAspect="1"/>
          </p:cNvPicPr>
          <p:nvPr/>
        </p:nvPicPr>
        <p:blipFill>
          <a:blip r:embed="rId2"/>
          <a:stretch>
            <a:fillRect/>
          </a:stretch>
        </p:blipFill>
        <p:spPr>
          <a:xfrm>
            <a:off x="2391362" y="1690687"/>
            <a:ext cx="9800637" cy="5088283"/>
          </a:xfrm>
          <a:prstGeom prst="rect">
            <a:avLst/>
          </a:prstGeom>
        </p:spPr>
      </p:pic>
    </p:spTree>
    <p:extLst>
      <p:ext uri="{BB962C8B-B14F-4D97-AF65-F5344CB8AC3E}">
        <p14:creationId xmlns:p14="http://schemas.microsoft.com/office/powerpoint/2010/main" val="13483174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FB31903-0DEC-4695-A1E1-9EC4AAA7BE3B}"/>
              </a:ext>
            </a:extLst>
          </p:cNvPr>
          <p:cNvSpPr>
            <a:spLocks noGrp="1"/>
          </p:cNvSpPr>
          <p:nvPr>
            <p:ph idx="1"/>
          </p:nvPr>
        </p:nvSpPr>
        <p:spPr>
          <a:xfrm>
            <a:off x="157018" y="147782"/>
            <a:ext cx="11196782" cy="6029181"/>
          </a:xfrm>
        </p:spPr>
        <p:txBody>
          <a:bodyPr/>
          <a:lstStyle/>
          <a:p>
            <a:r>
              <a:rPr lang="en-US" dirty="0"/>
              <a:t>Shortened mk_trk1 starting flat section to be closer to agent look ahead distance, and this might be the cause of the almost no learning for that test</a:t>
            </a:r>
          </a:p>
          <a:p>
            <a:r>
              <a:rPr lang="en-US" dirty="0"/>
              <a:t>Order of figures: Ep3000</a:t>
            </a:r>
            <a:r>
              <a:rPr lang="en-US" dirty="0">
                <a:sym typeface="Wingdings" panose="05000000000000000000" pitchFamily="2" charset="2"/>
              </a:rPr>
              <a:t>ep1</a:t>
            </a:r>
          </a:p>
          <a:p>
            <a:r>
              <a:rPr lang="en-US" dirty="0">
                <a:sym typeface="Wingdings" panose="05000000000000000000" pitchFamily="2" charset="2"/>
              </a:rPr>
              <a:t>Why is this? I think it could be because learning is a stochastic process, due the random element of the explore/exploit process, which means running the same experiment twice will not result in the same learning rate. So maybe this was just a bad experiment in terms of global learning rate (i.e. how much better agent gets over 300 episodes).</a:t>
            </a:r>
            <a:endParaRPr lang="en-US" dirty="0"/>
          </a:p>
        </p:txBody>
      </p:sp>
      <p:pic>
        <p:nvPicPr>
          <p:cNvPr id="4" name="Picture 3">
            <a:extLst>
              <a:ext uri="{FF2B5EF4-FFF2-40B4-BE49-F238E27FC236}">
                <a16:creationId xmlns:a16="http://schemas.microsoft.com/office/drawing/2014/main" id="{D716547E-1FEE-4680-B675-612695D4D9AE}"/>
              </a:ext>
            </a:extLst>
          </p:cNvPr>
          <p:cNvPicPr>
            <a:picLocks noChangeAspect="1"/>
          </p:cNvPicPr>
          <p:nvPr/>
        </p:nvPicPr>
        <p:blipFill>
          <a:blip r:embed="rId2"/>
          <a:stretch>
            <a:fillRect/>
          </a:stretch>
        </p:blipFill>
        <p:spPr>
          <a:xfrm>
            <a:off x="0" y="4594870"/>
            <a:ext cx="12192000" cy="1067242"/>
          </a:xfrm>
          <a:prstGeom prst="rect">
            <a:avLst/>
          </a:prstGeom>
        </p:spPr>
      </p:pic>
    </p:spTree>
    <p:extLst>
      <p:ext uri="{BB962C8B-B14F-4D97-AF65-F5344CB8AC3E}">
        <p14:creationId xmlns:p14="http://schemas.microsoft.com/office/powerpoint/2010/main" val="36539672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FB31903-0DEC-4695-A1E1-9EC4AAA7BE3B}"/>
              </a:ext>
            </a:extLst>
          </p:cNvPr>
          <p:cNvSpPr>
            <a:spLocks noGrp="1"/>
          </p:cNvSpPr>
          <p:nvPr>
            <p:ph idx="1"/>
          </p:nvPr>
        </p:nvSpPr>
        <p:spPr>
          <a:xfrm>
            <a:off x="157018" y="147782"/>
            <a:ext cx="6566895" cy="6029181"/>
          </a:xfrm>
        </p:spPr>
        <p:txBody>
          <a:bodyPr>
            <a:normAutofit/>
          </a:bodyPr>
          <a:lstStyle/>
          <a:p>
            <a:r>
              <a:rPr lang="en-US" sz="1400" dirty="0"/>
              <a:t>Mk_trk1 in run = 120ft</a:t>
            </a:r>
          </a:p>
          <a:p>
            <a:r>
              <a:rPr lang="en-US" sz="1400" dirty="0"/>
              <a:t>Order of figures: Ep1</a:t>
            </a:r>
            <a:r>
              <a:rPr lang="en-US" sz="1400" dirty="0">
                <a:sym typeface="Wingdings" panose="05000000000000000000" pitchFamily="2" charset="2"/>
              </a:rPr>
              <a:t>-&gt;ep3000</a:t>
            </a:r>
          </a:p>
          <a:p>
            <a:r>
              <a:rPr lang="en-US" sz="1400" dirty="0">
                <a:sym typeface="Wingdings" panose="05000000000000000000" pitchFamily="2" charset="2"/>
              </a:rPr>
              <a:t>Here, global learning rate was slower than for the test on slides 6 &amp; 7</a:t>
            </a:r>
          </a:p>
          <a:p>
            <a:endParaRPr lang="en-US" sz="1400" dirty="0">
              <a:sym typeface="Wingdings" panose="05000000000000000000" pitchFamily="2" charset="2"/>
            </a:endParaRPr>
          </a:p>
          <a:p>
            <a:endParaRPr lang="en-US" sz="1400" dirty="0">
              <a:sym typeface="Wingdings" panose="05000000000000000000" pitchFamily="2" charset="2"/>
            </a:endParaRPr>
          </a:p>
          <a:p>
            <a:endParaRPr lang="en-US" sz="1400" dirty="0">
              <a:sym typeface="Wingdings" panose="05000000000000000000" pitchFamily="2" charset="2"/>
            </a:endParaRPr>
          </a:p>
          <a:p>
            <a:endParaRPr lang="en-US" sz="1400" dirty="0">
              <a:sym typeface="Wingdings" panose="05000000000000000000" pitchFamily="2" charset="2"/>
            </a:endParaRPr>
          </a:p>
          <a:p>
            <a:endParaRPr lang="en-US" sz="1400" dirty="0">
              <a:sym typeface="Wingdings" panose="05000000000000000000" pitchFamily="2" charset="2"/>
            </a:endParaRPr>
          </a:p>
          <a:p>
            <a:endParaRPr lang="en-US" sz="1400" dirty="0">
              <a:sym typeface="Wingdings" panose="05000000000000000000" pitchFamily="2" charset="2"/>
            </a:endParaRPr>
          </a:p>
          <a:p>
            <a:endParaRPr lang="en-US" sz="1400" dirty="0">
              <a:sym typeface="Wingdings" panose="05000000000000000000" pitchFamily="2" charset="2"/>
            </a:endParaRPr>
          </a:p>
          <a:p>
            <a:endParaRPr lang="en-US" sz="1400" dirty="0">
              <a:sym typeface="Wingdings" panose="05000000000000000000" pitchFamily="2" charset="2"/>
            </a:endParaRPr>
          </a:p>
          <a:p>
            <a:r>
              <a:rPr lang="en-US" sz="1400" dirty="0">
                <a:sym typeface="Wingdings" panose="05000000000000000000" pitchFamily="2" charset="2"/>
              </a:rPr>
              <a:t>Continue training after stop at ep3000, to ep6000</a:t>
            </a:r>
          </a:p>
          <a:p>
            <a:r>
              <a:rPr lang="en-US" sz="1400" dirty="0">
                <a:sym typeface="Wingdings" panose="05000000000000000000" pitchFamily="2" charset="2"/>
              </a:rPr>
              <a:t>We can see that here it took about 3500 episodes to achieve similar performance as we saw after only 2000 episodes on slides 6 &amp; 7</a:t>
            </a:r>
            <a:endParaRPr lang="en-US" sz="1400" dirty="0"/>
          </a:p>
        </p:txBody>
      </p:sp>
      <p:sp>
        <p:nvSpPr>
          <p:cNvPr id="5" name="TextBox 4">
            <a:extLst>
              <a:ext uri="{FF2B5EF4-FFF2-40B4-BE49-F238E27FC236}">
                <a16:creationId xmlns:a16="http://schemas.microsoft.com/office/drawing/2014/main" id="{D334DA9E-1226-408B-BDDC-02CFF915D7CF}"/>
              </a:ext>
            </a:extLst>
          </p:cNvPr>
          <p:cNvSpPr txBox="1"/>
          <p:nvPr/>
        </p:nvSpPr>
        <p:spPr>
          <a:xfrm>
            <a:off x="6723913" y="147782"/>
            <a:ext cx="5311069" cy="2862322"/>
          </a:xfrm>
          <a:prstGeom prst="rect">
            <a:avLst/>
          </a:prstGeom>
          <a:noFill/>
        </p:spPr>
        <p:txBody>
          <a:bodyPr wrap="none" rtlCol="0">
            <a:spAutoFit/>
          </a:bodyPr>
          <a:lstStyle/>
          <a:p>
            <a:r>
              <a:rPr lang="en-US" sz="1000" dirty="0"/>
              <a:t>Finished episode 2986 after 134 timesteps (reward: -3.2999999999999687)</a:t>
            </a:r>
          </a:p>
          <a:p>
            <a:r>
              <a:rPr lang="en-US" sz="1000" dirty="0"/>
              <a:t>Finished episode 2987 after 91 timesteps (reward: 1.000000000000016)</a:t>
            </a:r>
          </a:p>
          <a:p>
            <a:r>
              <a:rPr lang="en-US" sz="1000" dirty="0"/>
              <a:t>Finished episode 2988 after 109 timesteps (reward: -0.7999999999999776)</a:t>
            </a:r>
          </a:p>
          <a:p>
            <a:r>
              <a:rPr lang="en-US" sz="1000" dirty="0"/>
              <a:t>Finished episode 2989 after 122 timesteps (reward: -2.099999999999973)</a:t>
            </a:r>
          </a:p>
          <a:p>
            <a:r>
              <a:rPr lang="en-US" sz="1000" dirty="0"/>
              <a:t>Finished episode 2990 after 100 timesteps (reward: 0.10000000000001918)</a:t>
            </a:r>
          </a:p>
          <a:p>
            <a:r>
              <a:rPr lang="en-US" sz="1000" dirty="0"/>
              <a:t>Finished episode 2991 after 108 timesteps (reward: -0.699999999999978)</a:t>
            </a:r>
          </a:p>
          <a:p>
            <a:r>
              <a:rPr lang="en-US" sz="1000" dirty="0"/>
              <a:t>Finished episode 2992 after 104 timesteps (reward: -0.2999999999999794)</a:t>
            </a:r>
          </a:p>
          <a:p>
            <a:r>
              <a:rPr lang="en-US" sz="1000" dirty="0"/>
              <a:t>Finished episode 2993 after 106 timesteps (reward: -0.4999999999999787)</a:t>
            </a:r>
          </a:p>
          <a:p>
            <a:r>
              <a:rPr lang="en-US" sz="1000" dirty="0"/>
              <a:t>Finished episode 2994 after 184 timesteps (reward: -8.29999999999999)</a:t>
            </a:r>
          </a:p>
          <a:p>
            <a:r>
              <a:rPr lang="en-US" sz="1000" dirty="0"/>
              <a:t>Finished episode 2995 after 164 timesteps (reward: -6.299999999999962)</a:t>
            </a:r>
          </a:p>
          <a:p>
            <a:r>
              <a:rPr lang="en-US" sz="1000" dirty="0"/>
              <a:t>Finished episode 2996 after 96 timesteps (reward: 0.5000000000000178)</a:t>
            </a:r>
          </a:p>
          <a:p>
            <a:r>
              <a:rPr lang="en-US" sz="1000" dirty="0"/>
              <a:t>Finished episode 2997 after 122 timesteps (reward: -2.099999999999973)</a:t>
            </a:r>
          </a:p>
          <a:p>
            <a:r>
              <a:rPr lang="en-US" sz="1000" dirty="0"/>
              <a:t>Finished episode 2998 after 96 timesteps (reward: 0.5000000000000178)</a:t>
            </a:r>
          </a:p>
          <a:p>
            <a:r>
              <a:rPr lang="en-US" sz="1000" dirty="0"/>
              <a:t>Finished episode 2999 after 119 timesteps (reward: -1.799999999999974)</a:t>
            </a:r>
          </a:p>
          <a:p>
            <a:r>
              <a:rPr lang="en-US" sz="1000" dirty="0"/>
              <a:t>Finished episode 3000 after 140 timesteps (reward: -3.8999999999999666)</a:t>
            </a:r>
          </a:p>
          <a:p>
            <a:r>
              <a:rPr lang="en-US" sz="1000" dirty="0" err="1"/>
              <a:t>INFO:tensorflow:Saving</a:t>
            </a:r>
            <a:r>
              <a:rPr lang="en-US" sz="1000" dirty="0"/>
              <a:t> checkpoints for 632416 into ./savedTest02/</a:t>
            </a:r>
            <a:r>
              <a:rPr lang="en-US" sz="1000" dirty="0" err="1"/>
              <a:t>model.ckpt</a:t>
            </a:r>
            <a:r>
              <a:rPr lang="en-US" sz="1000" dirty="0"/>
              <a:t>.</a:t>
            </a:r>
          </a:p>
          <a:p>
            <a:r>
              <a:rPr lang="en-US" sz="1000" dirty="0"/>
              <a:t>Learning finished. Total episodes: 3000. Average reward of last 10 episodes: -2.289999999999977.</a:t>
            </a:r>
          </a:p>
          <a:p>
            <a:r>
              <a:rPr lang="en-US" sz="1000" dirty="0" err="1"/>
              <a:t>cummulative</a:t>
            </a:r>
            <a:r>
              <a:rPr lang="en-US" sz="1000" dirty="0"/>
              <a:t> execution time: 3585.5566997528076</a:t>
            </a:r>
          </a:p>
        </p:txBody>
      </p:sp>
      <p:pic>
        <p:nvPicPr>
          <p:cNvPr id="2" name="Picture 1">
            <a:extLst>
              <a:ext uri="{FF2B5EF4-FFF2-40B4-BE49-F238E27FC236}">
                <a16:creationId xmlns:a16="http://schemas.microsoft.com/office/drawing/2014/main" id="{8164AD9A-8DC1-4FA0-8280-0F1B0966B410}"/>
              </a:ext>
            </a:extLst>
          </p:cNvPr>
          <p:cNvPicPr>
            <a:picLocks noChangeAspect="1"/>
          </p:cNvPicPr>
          <p:nvPr/>
        </p:nvPicPr>
        <p:blipFill>
          <a:blip r:embed="rId2"/>
          <a:stretch>
            <a:fillRect/>
          </a:stretch>
        </p:blipFill>
        <p:spPr>
          <a:xfrm>
            <a:off x="0" y="1274025"/>
            <a:ext cx="12192000" cy="1066006"/>
          </a:xfrm>
          <a:prstGeom prst="rect">
            <a:avLst/>
          </a:prstGeom>
        </p:spPr>
      </p:pic>
      <p:sp>
        <p:nvSpPr>
          <p:cNvPr id="6" name="TextBox 5">
            <a:extLst>
              <a:ext uri="{FF2B5EF4-FFF2-40B4-BE49-F238E27FC236}">
                <a16:creationId xmlns:a16="http://schemas.microsoft.com/office/drawing/2014/main" id="{8F1CEFE3-0234-4405-A51E-3DA4C250D15D}"/>
              </a:ext>
            </a:extLst>
          </p:cNvPr>
          <p:cNvSpPr txBox="1"/>
          <p:nvPr/>
        </p:nvSpPr>
        <p:spPr>
          <a:xfrm>
            <a:off x="6723913" y="3857134"/>
            <a:ext cx="5338321" cy="3016210"/>
          </a:xfrm>
          <a:prstGeom prst="rect">
            <a:avLst/>
          </a:prstGeom>
          <a:noFill/>
        </p:spPr>
        <p:txBody>
          <a:bodyPr wrap="none" rtlCol="0">
            <a:spAutoFit/>
          </a:bodyPr>
          <a:lstStyle/>
          <a:p>
            <a:r>
              <a:rPr lang="en-US" sz="1000" dirty="0"/>
              <a:t>Finished episode 5985 after 58 timesteps (reward: 4.300000000000004)</a:t>
            </a:r>
          </a:p>
          <a:p>
            <a:r>
              <a:rPr lang="en-US" sz="1000" dirty="0"/>
              <a:t>Finished episode 5986 after 59 timesteps (reward: 4.200000000000005)</a:t>
            </a:r>
          </a:p>
          <a:p>
            <a:r>
              <a:rPr lang="en-US" sz="1000" dirty="0"/>
              <a:t>Finished episode 5987 after 58 timesteps (reward: 4.300000000000004)</a:t>
            </a:r>
          </a:p>
          <a:p>
            <a:r>
              <a:rPr lang="en-US" sz="1000" dirty="0"/>
              <a:t>Finished episode 5988 after 58 timesteps (reward: 4.300000000000004)</a:t>
            </a:r>
          </a:p>
          <a:p>
            <a:r>
              <a:rPr lang="en-US" sz="1000" dirty="0"/>
              <a:t>Finished episode 5989 after 59 timesteps (reward: 4.200000000000005)</a:t>
            </a:r>
          </a:p>
          <a:p>
            <a:r>
              <a:rPr lang="en-US" sz="1000" dirty="0"/>
              <a:t>Finished episode 5990 after 59 timesteps (reward: 4.200000000000005)</a:t>
            </a:r>
          </a:p>
          <a:p>
            <a:r>
              <a:rPr lang="en-US" sz="1000" dirty="0"/>
              <a:t>Finished episode 5991 after 58 timesteps (reward: 4.300000000000004)</a:t>
            </a:r>
          </a:p>
          <a:p>
            <a:r>
              <a:rPr lang="en-US" sz="1000" dirty="0"/>
              <a:t>Finished episode 5992 after 58 timesteps (reward: 4.300000000000004)</a:t>
            </a:r>
          </a:p>
          <a:p>
            <a:r>
              <a:rPr lang="en-US" sz="1000" dirty="0"/>
              <a:t>Finished episode 5993 after 59 timesteps (reward: 4.200000000000005)</a:t>
            </a:r>
          </a:p>
          <a:p>
            <a:r>
              <a:rPr lang="en-US" sz="1000" dirty="0"/>
              <a:t>Finished episode 5994 after 59 timesteps (reward: 4.200000000000005)</a:t>
            </a:r>
          </a:p>
          <a:p>
            <a:r>
              <a:rPr lang="en-US" sz="1000" dirty="0"/>
              <a:t>Finished episode 5995 after 59 timesteps (reward: 4.200000000000005)</a:t>
            </a:r>
          </a:p>
          <a:p>
            <a:r>
              <a:rPr lang="en-US" sz="1000" dirty="0"/>
              <a:t>Finished episode 5996 after 58 timesteps (reward: 4.300000000000004)</a:t>
            </a:r>
          </a:p>
          <a:p>
            <a:r>
              <a:rPr lang="en-US" sz="1000" dirty="0"/>
              <a:t>Finished episode 5997 after 58 timesteps (reward: 4.300000000000004)</a:t>
            </a:r>
          </a:p>
          <a:p>
            <a:r>
              <a:rPr lang="en-US" sz="1000" dirty="0"/>
              <a:t>Finished episode 5998 after 58 timesteps (reward: 4.300000000000004)</a:t>
            </a:r>
          </a:p>
          <a:p>
            <a:r>
              <a:rPr lang="en-US" sz="1000" dirty="0"/>
              <a:t>Finished episode 5999 after 57 timesteps (reward: 4.400000000000004)</a:t>
            </a:r>
          </a:p>
          <a:p>
            <a:r>
              <a:rPr lang="en-US" sz="1000" dirty="0"/>
              <a:t>Finished episode 6000 after 57 timesteps (reward: 4.400000000000004)</a:t>
            </a:r>
          </a:p>
          <a:p>
            <a:r>
              <a:rPr lang="en-US" sz="1000" dirty="0" err="1"/>
              <a:t>INFO:tensorflow:Saving</a:t>
            </a:r>
            <a:r>
              <a:rPr lang="en-US" sz="1000" dirty="0"/>
              <a:t> checkpoints for 858269 into ./savedTest02/</a:t>
            </a:r>
            <a:r>
              <a:rPr lang="en-US" sz="1000" dirty="0" err="1"/>
              <a:t>model.ckpt</a:t>
            </a:r>
            <a:r>
              <a:rPr lang="en-US" sz="1000" dirty="0"/>
              <a:t>.</a:t>
            </a:r>
          </a:p>
          <a:p>
            <a:r>
              <a:rPr lang="en-US" sz="1000" dirty="0"/>
              <a:t>Learning finished. Total episodes: 6000. Average reward of last 10 episodes: 4.2900000000000045.</a:t>
            </a:r>
          </a:p>
          <a:p>
            <a:r>
              <a:rPr lang="en-US" sz="1000" dirty="0" err="1"/>
              <a:t>cummulative</a:t>
            </a:r>
            <a:r>
              <a:rPr lang="en-US" sz="1000" dirty="0"/>
              <a:t> execution time: 1252.185539007187</a:t>
            </a:r>
          </a:p>
        </p:txBody>
      </p:sp>
      <p:pic>
        <p:nvPicPr>
          <p:cNvPr id="7" name="Picture 6">
            <a:extLst>
              <a:ext uri="{FF2B5EF4-FFF2-40B4-BE49-F238E27FC236}">
                <a16:creationId xmlns:a16="http://schemas.microsoft.com/office/drawing/2014/main" id="{A3D2ABA1-F240-4F7C-A411-68A3854CC699}"/>
              </a:ext>
            </a:extLst>
          </p:cNvPr>
          <p:cNvPicPr>
            <a:picLocks noChangeAspect="1"/>
          </p:cNvPicPr>
          <p:nvPr/>
        </p:nvPicPr>
        <p:blipFill>
          <a:blip r:embed="rId3"/>
          <a:stretch>
            <a:fillRect/>
          </a:stretch>
        </p:blipFill>
        <p:spPr>
          <a:xfrm>
            <a:off x="0" y="4527207"/>
            <a:ext cx="12192000" cy="1024835"/>
          </a:xfrm>
          <a:prstGeom prst="rect">
            <a:avLst/>
          </a:prstGeom>
        </p:spPr>
      </p:pic>
    </p:spTree>
    <p:extLst>
      <p:ext uri="{BB962C8B-B14F-4D97-AF65-F5344CB8AC3E}">
        <p14:creationId xmlns:p14="http://schemas.microsoft.com/office/powerpoint/2010/main" val="20175328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D49583-6822-48B7-9DA0-DAAB4313EBC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AFCC15A-0192-4FD6-A39D-0625502806EA}"/>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BAA89151-6B80-46EC-96A3-B3EC51CFA887}"/>
              </a:ext>
            </a:extLst>
          </p:cNvPr>
          <p:cNvPicPr>
            <a:picLocks noChangeAspect="1"/>
          </p:cNvPicPr>
          <p:nvPr/>
        </p:nvPicPr>
        <p:blipFill>
          <a:blip r:embed="rId2"/>
          <a:stretch>
            <a:fillRect/>
          </a:stretch>
        </p:blipFill>
        <p:spPr>
          <a:xfrm>
            <a:off x="0" y="307297"/>
            <a:ext cx="12192000" cy="6243405"/>
          </a:xfrm>
          <a:prstGeom prst="rect">
            <a:avLst/>
          </a:prstGeom>
        </p:spPr>
      </p:pic>
    </p:spTree>
    <p:extLst>
      <p:ext uri="{BB962C8B-B14F-4D97-AF65-F5344CB8AC3E}">
        <p14:creationId xmlns:p14="http://schemas.microsoft.com/office/powerpoint/2010/main" val="10500361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BA0E0D6-8ACD-4C52-8203-EB8E0EFFFD05}"/>
              </a:ext>
            </a:extLst>
          </p:cNvPr>
          <p:cNvPicPr>
            <a:picLocks noChangeAspect="1"/>
          </p:cNvPicPr>
          <p:nvPr/>
        </p:nvPicPr>
        <p:blipFill>
          <a:blip r:embed="rId2"/>
          <a:stretch>
            <a:fillRect/>
          </a:stretch>
        </p:blipFill>
        <p:spPr>
          <a:xfrm>
            <a:off x="0" y="1832776"/>
            <a:ext cx="12192000" cy="5025224"/>
          </a:xfrm>
          <a:prstGeom prst="rect">
            <a:avLst/>
          </a:prstGeom>
        </p:spPr>
      </p:pic>
      <p:sp>
        <p:nvSpPr>
          <p:cNvPr id="5" name="Content Placeholder 2">
            <a:extLst>
              <a:ext uri="{FF2B5EF4-FFF2-40B4-BE49-F238E27FC236}">
                <a16:creationId xmlns:a16="http://schemas.microsoft.com/office/drawing/2014/main" id="{46B23046-8CC6-445C-B669-C981FBDB43BC}"/>
              </a:ext>
            </a:extLst>
          </p:cNvPr>
          <p:cNvSpPr>
            <a:spLocks noGrp="1"/>
          </p:cNvSpPr>
          <p:nvPr>
            <p:ph idx="1"/>
          </p:nvPr>
        </p:nvSpPr>
        <p:spPr>
          <a:xfrm>
            <a:off x="157018" y="147783"/>
            <a:ext cx="11554691" cy="1366982"/>
          </a:xfrm>
        </p:spPr>
        <p:txBody>
          <a:bodyPr>
            <a:normAutofit/>
          </a:bodyPr>
          <a:lstStyle/>
          <a:p>
            <a:r>
              <a:rPr lang="en-US" sz="1400" dirty="0"/>
              <a:t>4000 episode run with reward model that employed: 1] increased negative step reward for each step after race is longer than shortest time, 2] positive reward at end of episode if new best time was set.</a:t>
            </a:r>
          </a:p>
        </p:txBody>
      </p:sp>
    </p:spTree>
    <p:extLst>
      <p:ext uri="{BB962C8B-B14F-4D97-AF65-F5344CB8AC3E}">
        <p14:creationId xmlns:p14="http://schemas.microsoft.com/office/powerpoint/2010/main" val="37342456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46B23046-8CC6-445C-B669-C981FBDB43BC}"/>
              </a:ext>
            </a:extLst>
          </p:cNvPr>
          <p:cNvSpPr>
            <a:spLocks noGrp="1"/>
          </p:cNvSpPr>
          <p:nvPr>
            <p:ph idx="1"/>
          </p:nvPr>
        </p:nvSpPr>
        <p:spPr>
          <a:xfrm>
            <a:off x="157018" y="147783"/>
            <a:ext cx="3362037" cy="6622472"/>
          </a:xfrm>
        </p:spPr>
        <p:txBody>
          <a:bodyPr>
            <a:normAutofit/>
          </a:bodyPr>
          <a:lstStyle/>
          <a:p>
            <a:r>
              <a:rPr lang="en-US" sz="1400" dirty="0"/>
              <a:t>Added model saving, so that learning sessions can continue from where the last session with same model left off. The results here are from a continuation of the previous 4500 episodes. I then realized that the episode counter needed restart at the last episode from the last session, and updated it. But the issue was that the learner was so good, that it was rarely making better times, so I deleted some of the past TF checkpoints, only to learn that TF doesn’t handle that well, and it started from the beginning again.</a:t>
            </a:r>
          </a:p>
          <a:p>
            <a:r>
              <a:rPr lang="en-US" sz="1400" dirty="0"/>
              <a:t>Added feature to allow any number of tracks, for a learning session, and for each episode, a track is selected randomly. All race time and best times are track on a per track basis, so we can see full details of the learners progress on each track. Also, for each track, a copy of the environment is constantly updated each time a new best time is set on that track. These env copies are used to draw the race at the end of the session.</a:t>
            </a:r>
          </a:p>
          <a:p>
            <a:r>
              <a:rPr lang="en-US" sz="1400" dirty="0"/>
              <a:t>What is still not great is that there is no check for if this sessions is a restart, and if so, to load the best times previously set for each track. This is actually important, since we use best time of each track to control the reward signal.</a:t>
            </a:r>
          </a:p>
        </p:txBody>
      </p:sp>
      <p:pic>
        <p:nvPicPr>
          <p:cNvPr id="2" name="Picture 1">
            <a:extLst>
              <a:ext uri="{FF2B5EF4-FFF2-40B4-BE49-F238E27FC236}">
                <a16:creationId xmlns:a16="http://schemas.microsoft.com/office/drawing/2014/main" id="{BA7DC838-845A-4995-9C69-FC461D8E5BE3}"/>
              </a:ext>
            </a:extLst>
          </p:cNvPr>
          <p:cNvPicPr>
            <a:picLocks noChangeAspect="1"/>
          </p:cNvPicPr>
          <p:nvPr/>
        </p:nvPicPr>
        <p:blipFill>
          <a:blip r:embed="rId2"/>
          <a:stretch>
            <a:fillRect/>
          </a:stretch>
        </p:blipFill>
        <p:spPr>
          <a:xfrm>
            <a:off x="3616038" y="87745"/>
            <a:ext cx="8575962" cy="2142833"/>
          </a:xfrm>
          <a:prstGeom prst="rect">
            <a:avLst/>
          </a:prstGeom>
        </p:spPr>
      </p:pic>
      <p:pic>
        <p:nvPicPr>
          <p:cNvPr id="3" name="Picture 2">
            <a:extLst>
              <a:ext uri="{FF2B5EF4-FFF2-40B4-BE49-F238E27FC236}">
                <a16:creationId xmlns:a16="http://schemas.microsoft.com/office/drawing/2014/main" id="{BF09A9D3-6BDA-4C0E-B2B7-BF79BFD9A30E}"/>
              </a:ext>
            </a:extLst>
          </p:cNvPr>
          <p:cNvPicPr>
            <a:picLocks noChangeAspect="1"/>
          </p:cNvPicPr>
          <p:nvPr/>
        </p:nvPicPr>
        <p:blipFill>
          <a:blip r:embed="rId3"/>
          <a:stretch>
            <a:fillRect/>
          </a:stretch>
        </p:blipFill>
        <p:spPr>
          <a:xfrm>
            <a:off x="3606901" y="2556014"/>
            <a:ext cx="8575962" cy="2073866"/>
          </a:xfrm>
          <a:prstGeom prst="rect">
            <a:avLst/>
          </a:prstGeom>
        </p:spPr>
      </p:pic>
      <p:pic>
        <p:nvPicPr>
          <p:cNvPr id="6" name="Picture 5">
            <a:extLst>
              <a:ext uri="{FF2B5EF4-FFF2-40B4-BE49-F238E27FC236}">
                <a16:creationId xmlns:a16="http://schemas.microsoft.com/office/drawing/2014/main" id="{45C3CCF0-253F-461D-A381-44D429EBB204}"/>
              </a:ext>
            </a:extLst>
          </p:cNvPr>
          <p:cNvPicPr>
            <a:picLocks noChangeAspect="1"/>
          </p:cNvPicPr>
          <p:nvPr/>
        </p:nvPicPr>
        <p:blipFill>
          <a:blip r:embed="rId4"/>
          <a:stretch>
            <a:fillRect/>
          </a:stretch>
        </p:blipFill>
        <p:spPr>
          <a:xfrm>
            <a:off x="3606901" y="4627422"/>
            <a:ext cx="8585099" cy="2142833"/>
          </a:xfrm>
          <a:prstGeom prst="rect">
            <a:avLst/>
          </a:prstGeom>
        </p:spPr>
      </p:pic>
      <p:sp>
        <p:nvSpPr>
          <p:cNvPr id="7" name="TextBox 6">
            <a:extLst>
              <a:ext uri="{FF2B5EF4-FFF2-40B4-BE49-F238E27FC236}">
                <a16:creationId xmlns:a16="http://schemas.microsoft.com/office/drawing/2014/main" id="{F6DD843A-66F8-4859-9B7A-10E5584D7D26}"/>
              </a:ext>
            </a:extLst>
          </p:cNvPr>
          <p:cNvSpPr txBox="1"/>
          <p:nvPr/>
        </p:nvSpPr>
        <p:spPr>
          <a:xfrm>
            <a:off x="4045527" y="2230578"/>
            <a:ext cx="7717818" cy="338554"/>
          </a:xfrm>
          <a:prstGeom prst="rect">
            <a:avLst/>
          </a:prstGeom>
          <a:noFill/>
        </p:spPr>
        <p:txBody>
          <a:bodyPr wrap="none" rtlCol="0">
            <a:spAutoFit/>
          </a:bodyPr>
          <a:lstStyle/>
          <a:p>
            <a:r>
              <a:rPr lang="en-US" sz="1600" dirty="0"/>
              <a:t>Above: before TF checkpoints was wiped. Below, consecutive 100 ep runs with better plots</a:t>
            </a:r>
          </a:p>
        </p:txBody>
      </p:sp>
    </p:spTree>
    <p:extLst>
      <p:ext uri="{BB962C8B-B14F-4D97-AF65-F5344CB8AC3E}">
        <p14:creationId xmlns:p14="http://schemas.microsoft.com/office/powerpoint/2010/main" val="15495487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46B23046-8CC6-445C-B669-C981FBDB43BC}"/>
              </a:ext>
            </a:extLst>
          </p:cNvPr>
          <p:cNvSpPr>
            <a:spLocks noGrp="1"/>
          </p:cNvSpPr>
          <p:nvPr>
            <p:ph idx="1"/>
          </p:nvPr>
        </p:nvSpPr>
        <p:spPr>
          <a:xfrm>
            <a:off x="157018" y="147783"/>
            <a:ext cx="3362037" cy="6622472"/>
          </a:xfrm>
        </p:spPr>
        <p:txBody>
          <a:bodyPr>
            <a:normAutofit/>
          </a:bodyPr>
          <a:lstStyle/>
          <a:p>
            <a:r>
              <a:rPr lang="en-US" sz="1400"/>
              <a:t>What </a:t>
            </a:r>
            <a:r>
              <a:rPr lang="en-US" sz="1400" dirty="0"/>
              <a:t>is still not great is that there is no check for if this sessions is a restart, and if so, to load the best times previously set for each track. This is actually important, since we use best time of each track to control the reward signal.</a:t>
            </a:r>
          </a:p>
        </p:txBody>
      </p:sp>
      <p:sp>
        <p:nvSpPr>
          <p:cNvPr id="7" name="TextBox 6">
            <a:extLst>
              <a:ext uri="{FF2B5EF4-FFF2-40B4-BE49-F238E27FC236}">
                <a16:creationId xmlns:a16="http://schemas.microsoft.com/office/drawing/2014/main" id="{F6DD843A-66F8-4859-9B7A-10E5584D7D26}"/>
              </a:ext>
            </a:extLst>
          </p:cNvPr>
          <p:cNvSpPr txBox="1"/>
          <p:nvPr/>
        </p:nvSpPr>
        <p:spPr>
          <a:xfrm>
            <a:off x="4045527" y="2230578"/>
            <a:ext cx="7717818" cy="338554"/>
          </a:xfrm>
          <a:prstGeom prst="rect">
            <a:avLst/>
          </a:prstGeom>
          <a:noFill/>
        </p:spPr>
        <p:txBody>
          <a:bodyPr wrap="none" rtlCol="0">
            <a:spAutoFit/>
          </a:bodyPr>
          <a:lstStyle/>
          <a:p>
            <a:r>
              <a:rPr lang="en-US" sz="1600" dirty="0"/>
              <a:t>Above: before TF checkpoints was wiped. Below, consecutive 100 ep runs with better plots</a:t>
            </a:r>
          </a:p>
        </p:txBody>
      </p:sp>
      <p:pic>
        <p:nvPicPr>
          <p:cNvPr id="4" name="Picture 3">
            <a:extLst>
              <a:ext uri="{FF2B5EF4-FFF2-40B4-BE49-F238E27FC236}">
                <a16:creationId xmlns:a16="http://schemas.microsoft.com/office/drawing/2014/main" id="{08A773A9-28E7-4168-9010-8B272CB0A6C8}"/>
              </a:ext>
            </a:extLst>
          </p:cNvPr>
          <p:cNvPicPr>
            <a:picLocks noChangeAspect="1"/>
          </p:cNvPicPr>
          <p:nvPr/>
        </p:nvPicPr>
        <p:blipFill>
          <a:blip r:embed="rId2"/>
          <a:stretch>
            <a:fillRect/>
          </a:stretch>
        </p:blipFill>
        <p:spPr>
          <a:xfrm>
            <a:off x="3519055" y="0"/>
            <a:ext cx="8672945" cy="2113653"/>
          </a:xfrm>
          <a:prstGeom prst="rect">
            <a:avLst/>
          </a:prstGeom>
        </p:spPr>
      </p:pic>
    </p:spTree>
    <p:extLst>
      <p:ext uri="{BB962C8B-B14F-4D97-AF65-F5344CB8AC3E}">
        <p14:creationId xmlns:p14="http://schemas.microsoft.com/office/powerpoint/2010/main" val="9010228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0989F27B-A3C1-4976-B71B-6367DAEB769A}"/>
              </a:ext>
            </a:extLst>
          </p:cNvPr>
          <p:cNvSpPr>
            <a:spLocks noGrp="1"/>
          </p:cNvSpPr>
          <p:nvPr>
            <p:ph type="subTitle" idx="1"/>
          </p:nvPr>
        </p:nvSpPr>
        <p:spPr>
          <a:xfrm>
            <a:off x="0" y="114223"/>
            <a:ext cx="12082509" cy="6526274"/>
          </a:xfrm>
        </p:spPr>
        <p:txBody>
          <a:bodyPr>
            <a:normAutofit/>
          </a:bodyPr>
          <a:lstStyle/>
          <a:p>
            <a:pPr algn="l"/>
            <a:r>
              <a:rPr lang="en-US" sz="1600" dirty="0"/>
              <a:t>Background and Motivation:</a:t>
            </a:r>
          </a:p>
          <a:p>
            <a:pPr marL="342900" indent="-342900" algn="l">
              <a:buFont typeface="+mj-lt"/>
              <a:buAutoNum type="arabicPeriod"/>
            </a:pPr>
            <a:r>
              <a:rPr lang="en-US" sz="1600" dirty="0" err="1"/>
              <a:t>RedBull</a:t>
            </a:r>
            <a:r>
              <a:rPr lang="en-US" sz="1600" dirty="0"/>
              <a:t> Moto 8 movie narrator “supercross is like a game of chess” alluding to the strategic part of jumping relative to your opponent.</a:t>
            </a:r>
          </a:p>
          <a:p>
            <a:pPr marL="800100" lvl="1" indent="-342900" algn="l">
              <a:buFont typeface="+mj-lt"/>
              <a:buAutoNum type="arabicPeriod"/>
            </a:pPr>
            <a:r>
              <a:rPr lang="en-US" sz="1600" dirty="0"/>
              <a:t>If we can teach a computer to play chess, then can we teach a compute to race supercross.</a:t>
            </a:r>
          </a:p>
          <a:p>
            <a:pPr marL="342900" indent="-342900" algn="l">
              <a:buFont typeface="+mj-lt"/>
              <a:buAutoNum type="arabicPeriod"/>
            </a:pPr>
            <a:r>
              <a:rPr lang="en-US" sz="1600" dirty="0"/>
              <a:t>Kawasaki “Science of Supercross” episodes describe some techniques of the strategy of supercross.</a:t>
            </a:r>
          </a:p>
          <a:p>
            <a:pPr marL="800100" lvl="1" indent="-342900" algn="l">
              <a:buFont typeface="+mj-lt"/>
              <a:buAutoNum type="arabicPeriod"/>
            </a:pPr>
            <a:r>
              <a:rPr lang="en-US" sz="1600" dirty="0">
                <a:hlinkClick r:id="rId2"/>
              </a:rPr>
              <a:t>on/off - episode 8</a:t>
            </a:r>
            <a:endParaRPr lang="en-US" sz="1600" dirty="0"/>
          </a:p>
          <a:p>
            <a:pPr marL="800100" lvl="1" indent="-342900" algn="l">
              <a:buFont typeface="+mj-lt"/>
              <a:buAutoNum type="arabicPeriod"/>
            </a:pPr>
            <a:r>
              <a:rPr lang="en-US" sz="1600" dirty="0">
                <a:hlinkClick r:id="rId3"/>
              </a:rPr>
              <a:t>scrub - episode 12</a:t>
            </a:r>
            <a:r>
              <a:rPr lang="en-US" sz="1600" dirty="0"/>
              <a:t>, but this needs many DOFs. greater take off speed, less height, less time in air, same size jump.</a:t>
            </a:r>
          </a:p>
          <a:p>
            <a:pPr marL="800100" lvl="1" indent="-342900" algn="l">
              <a:buFont typeface="+mj-lt"/>
              <a:buAutoNum type="arabicPeriod"/>
            </a:pPr>
            <a:r>
              <a:rPr lang="en-US" sz="1600" dirty="0">
                <a:hlinkClick r:id="rId4"/>
              </a:rPr>
              <a:t>Jump timing - episode 23</a:t>
            </a:r>
            <a:r>
              <a:rPr lang="en-US" sz="1600" dirty="0"/>
              <a:t>. Backside, in the flat, on the face,  Hang the back wheel.</a:t>
            </a:r>
          </a:p>
          <a:p>
            <a:pPr marL="800100" lvl="1" indent="-342900" algn="l">
              <a:buFont typeface="+mj-lt"/>
              <a:buAutoNum type="arabicPeriod"/>
            </a:pPr>
            <a:r>
              <a:rPr lang="en-US" sz="1600" dirty="0">
                <a:hlinkClick r:id="rId5"/>
              </a:rPr>
              <a:t>rhythm section – episode 34</a:t>
            </a:r>
            <a:r>
              <a:rPr lang="en-US" sz="1600" dirty="0"/>
              <a:t>. double, triple, quad, on/off combinations</a:t>
            </a:r>
          </a:p>
          <a:p>
            <a:pPr marL="342900" indent="-342900" algn="l">
              <a:buFont typeface="+mj-lt"/>
              <a:buAutoNum type="arabicPeriod"/>
            </a:pPr>
            <a:r>
              <a:rPr lang="en-US" sz="2000" dirty="0"/>
              <a:t>Why make my own environment?</a:t>
            </a:r>
          </a:p>
          <a:p>
            <a:pPr marL="800100" lvl="1" indent="-342900" algn="l">
              <a:buFont typeface="+mj-lt"/>
              <a:buAutoNum type="arabicPeriod"/>
            </a:pPr>
            <a:r>
              <a:rPr lang="en-US" sz="1600" dirty="0"/>
              <a:t>Was not aware of a 2D motocross/supercross game that had realistic track profiles (features types, approach radii, landing radii, etc.), and realistic bike performance (suspension behavior, power and drag characteristics, etc.).</a:t>
            </a:r>
          </a:p>
          <a:p>
            <a:pPr marL="800100" lvl="1" indent="-342900" algn="l">
              <a:buFont typeface="+mj-lt"/>
              <a:buAutoNum type="arabicPeriod"/>
            </a:pPr>
            <a:r>
              <a:rPr lang="en-US" sz="1600" dirty="0"/>
              <a:t>Did not want a degree of freedom allowing the </a:t>
            </a:r>
            <a:r>
              <a:rPr lang="en-US" sz="1600" dirty="0" err="1"/>
              <a:t>bike+wheel</a:t>
            </a:r>
            <a:r>
              <a:rPr lang="en-US" sz="1600" dirty="0"/>
              <a:t> body to rotate.</a:t>
            </a:r>
          </a:p>
          <a:p>
            <a:pPr marL="800100" lvl="1" indent="-342900" algn="l">
              <a:buFont typeface="+mj-lt"/>
              <a:buAutoNum type="arabicPeriod"/>
            </a:pPr>
            <a:r>
              <a:rPr lang="en-US" sz="1600" dirty="0"/>
              <a:t>3D moto/supercross games offer too many degrees of freedom for this initial work.</a:t>
            </a:r>
          </a:p>
          <a:p>
            <a:pPr marL="800100" lvl="1" indent="-342900" algn="l">
              <a:buFont typeface="+mj-lt"/>
              <a:buAutoNum type="arabicPeriod"/>
            </a:pPr>
            <a:r>
              <a:rPr lang="en-US" sz="1600" dirty="0"/>
              <a:t>It was a good learning experience, and it was fun.</a:t>
            </a:r>
          </a:p>
        </p:txBody>
      </p:sp>
    </p:spTree>
    <p:extLst>
      <p:ext uri="{BB962C8B-B14F-4D97-AF65-F5344CB8AC3E}">
        <p14:creationId xmlns:p14="http://schemas.microsoft.com/office/powerpoint/2010/main" val="16811245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4E0CB4-7CDA-4FDF-AB0C-39C5AAB36034}"/>
              </a:ext>
            </a:extLst>
          </p:cNvPr>
          <p:cNvSpPr>
            <a:spLocks noGrp="1"/>
          </p:cNvSpPr>
          <p:nvPr>
            <p:ph type="title"/>
          </p:nvPr>
        </p:nvSpPr>
        <p:spPr/>
        <p:txBody>
          <a:bodyPr/>
          <a:lstStyle/>
          <a:p>
            <a:r>
              <a:rPr lang="en-US" dirty="0" err="1"/>
              <a:t>SubSection</a:t>
            </a:r>
            <a:r>
              <a:rPr lang="en-US" dirty="0"/>
              <a:t> for progress of the learner with this neural net. Name=net04</a:t>
            </a:r>
          </a:p>
        </p:txBody>
      </p:sp>
      <p:sp>
        <p:nvSpPr>
          <p:cNvPr id="4" name="Oval 3">
            <a:extLst>
              <a:ext uri="{FF2B5EF4-FFF2-40B4-BE49-F238E27FC236}">
                <a16:creationId xmlns:a16="http://schemas.microsoft.com/office/drawing/2014/main" id="{6B26DCD3-762D-4A3A-8C22-AD0DF6FB9EC5}"/>
              </a:ext>
            </a:extLst>
          </p:cNvPr>
          <p:cNvSpPr/>
          <p:nvPr/>
        </p:nvSpPr>
        <p:spPr>
          <a:xfrm>
            <a:off x="2881745" y="2272145"/>
            <a:ext cx="212437" cy="2124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6AD6F499-A636-4E48-A1E6-4E165F1602F6}"/>
              </a:ext>
            </a:extLst>
          </p:cNvPr>
          <p:cNvSpPr/>
          <p:nvPr/>
        </p:nvSpPr>
        <p:spPr>
          <a:xfrm>
            <a:off x="2881745" y="2576945"/>
            <a:ext cx="212437" cy="2124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777A1390-DE2C-45D6-82A3-9D6DDB8FC12A}"/>
              </a:ext>
            </a:extLst>
          </p:cNvPr>
          <p:cNvSpPr/>
          <p:nvPr/>
        </p:nvSpPr>
        <p:spPr>
          <a:xfrm>
            <a:off x="2881745" y="2904835"/>
            <a:ext cx="212437" cy="2124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6531CBC3-0E27-4D95-B9A0-1A9881586A17}"/>
              </a:ext>
            </a:extLst>
          </p:cNvPr>
          <p:cNvSpPr txBox="1"/>
          <p:nvPr/>
        </p:nvSpPr>
        <p:spPr>
          <a:xfrm>
            <a:off x="2738581" y="4421472"/>
            <a:ext cx="498764" cy="369332"/>
          </a:xfrm>
          <a:prstGeom prst="rect">
            <a:avLst/>
          </a:prstGeom>
          <a:noFill/>
        </p:spPr>
        <p:txBody>
          <a:bodyPr wrap="square" rtlCol="0">
            <a:spAutoFit/>
          </a:bodyPr>
          <a:lstStyle/>
          <a:p>
            <a:r>
              <a:rPr lang="en-US" dirty="0"/>
              <a:t>32</a:t>
            </a:r>
          </a:p>
        </p:txBody>
      </p:sp>
      <p:sp>
        <p:nvSpPr>
          <p:cNvPr id="8" name="Oval 7">
            <a:extLst>
              <a:ext uri="{FF2B5EF4-FFF2-40B4-BE49-F238E27FC236}">
                <a16:creationId xmlns:a16="http://schemas.microsoft.com/office/drawing/2014/main" id="{83822E7E-6328-46E5-8C37-DF37B8996944}"/>
              </a:ext>
            </a:extLst>
          </p:cNvPr>
          <p:cNvSpPr/>
          <p:nvPr/>
        </p:nvSpPr>
        <p:spPr>
          <a:xfrm>
            <a:off x="2881745" y="3460892"/>
            <a:ext cx="212437" cy="2124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1B0558BC-FA35-4D03-BDA5-E56532382241}"/>
              </a:ext>
            </a:extLst>
          </p:cNvPr>
          <p:cNvSpPr/>
          <p:nvPr/>
        </p:nvSpPr>
        <p:spPr>
          <a:xfrm>
            <a:off x="2881745" y="3765692"/>
            <a:ext cx="212437" cy="2124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84713565-0B06-4AF7-BBF1-0C11DC55E191}"/>
              </a:ext>
            </a:extLst>
          </p:cNvPr>
          <p:cNvSpPr/>
          <p:nvPr/>
        </p:nvSpPr>
        <p:spPr>
          <a:xfrm>
            <a:off x="2881745" y="4093582"/>
            <a:ext cx="212437" cy="2124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9219AAEF-44B9-4491-8121-27C4F49711B8}"/>
              </a:ext>
            </a:extLst>
          </p:cNvPr>
          <p:cNvSpPr/>
          <p:nvPr/>
        </p:nvSpPr>
        <p:spPr>
          <a:xfrm>
            <a:off x="3657600" y="2576945"/>
            <a:ext cx="212437" cy="2124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52033AF6-3689-4D86-8A02-91828E56FE3B}"/>
              </a:ext>
            </a:extLst>
          </p:cNvPr>
          <p:cNvSpPr/>
          <p:nvPr/>
        </p:nvSpPr>
        <p:spPr>
          <a:xfrm>
            <a:off x="3657600" y="2904835"/>
            <a:ext cx="212437" cy="2124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0E4E5259-2B45-45CF-B4C2-36AA11DD384A}"/>
              </a:ext>
            </a:extLst>
          </p:cNvPr>
          <p:cNvSpPr txBox="1"/>
          <p:nvPr/>
        </p:nvSpPr>
        <p:spPr>
          <a:xfrm>
            <a:off x="3514436" y="4421472"/>
            <a:ext cx="498764" cy="369332"/>
          </a:xfrm>
          <a:prstGeom prst="rect">
            <a:avLst/>
          </a:prstGeom>
          <a:noFill/>
        </p:spPr>
        <p:txBody>
          <a:bodyPr wrap="square" rtlCol="0">
            <a:spAutoFit/>
          </a:bodyPr>
          <a:lstStyle/>
          <a:p>
            <a:r>
              <a:rPr lang="en-US" dirty="0"/>
              <a:t>20</a:t>
            </a:r>
          </a:p>
        </p:txBody>
      </p:sp>
      <p:sp>
        <p:nvSpPr>
          <p:cNvPr id="15" name="Oval 14">
            <a:extLst>
              <a:ext uri="{FF2B5EF4-FFF2-40B4-BE49-F238E27FC236}">
                <a16:creationId xmlns:a16="http://schemas.microsoft.com/office/drawing/2014/main" id="{643BB218-BAA9-4ADC-BD59-6C085F59110F}"/>
              </a:ext>
            </a:extLst>
          </p:cNvPr>
          <p:cNvSpPr/>
          <p:nvPr/>
        </p:nvSpPr>
        <p:spPr>
          <a:xfrm>
            <a:off x="3657600" y="3460892"/>
            <a:ext cx="212437" cy="2124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8D3D0A24-3BAA-45B8-BF49-14621E107DD7}"/>
              </a:ext>
            </a:extLst>
          </p:cNvPr>
          <p:cNvSpPr/>
          <p:nvPr/>
        </p:nvSpPr>
        <p:spPr>
          <a:xfrm>
            <a:off x="3657600" y="3765692"/>
            <a:ext cx="212437" cy="2124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Rounded Corners 17">
            <a:extLst>
              <a:ext uri="{FF2B5EF4-FFF2-40B4-BE49-F238E27FC236}">
                <a16:creationId xmlns:a16="http://schemas.microsoft.com/office/drawing/2014/main" id="{BE1D8D5F-E5FD-4704-BFD3-AD1A3BC77D69}"/>
              </a:ext>
            </a:extLst>
          </p:cNvPr>
          <p:cNvSpPr/>
          <p:nvPr/>
        </p:nvSpPr>
        <p:spPr>
          <a:xfrm>
            <a:off x="535709" y="2186211"/>
            <a:ext cx="1782618" cy="2419927"/>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r>
              <a:rPr lang="en-US" sz="1050" dirty="0"/>
              <a:t>Input layer:</a:t>
            </a:r>
          </a:p>
          <a:p>
            <a:r>
              <a:rPr lang="en-US" sz="1050" dirty="0"/>
              <a:t># state is vector concatenated of vectors and scalars</a:t>
            </a:r>
          </a:p>
          <a:p>
            <a:r>
              <a:rPr lang="en-US" sz="1050" dirty="0"/>
              <a:t>    #   [sampled track elevation points for some distance ahead, e.g. 30 meter ahead, sampled every 1 meter ...</a:t>
            </a:r>
          </a:p>
          <a:p>
            <a:r>
              <a:rPr lang="en-US" sz="1050" dirty="0"/>
              <a:t>    #   distance between wheel and track surface ...</a:t>
            </a:r>
          </a:p>
          <a:p>
            <a:r>
              <a:rPr lang="en-US" sz="1050" dirty="0"/>
              <a:t>    #   bike speed ...</a:t>
            </a:r>
          </a:p>
          <a:p>
            <a:r>
              <a:rPr lang="en-US" sz="1050" dirty="0"/>
              <a:t>    #   suspension travel]</a:t>
            </a:r>
          </a:p>
        </p:txBody>
      </p:sp>
      <p:sp>
        <p:nvSpPr>
          <p:cNvPr id="19" name="Oval 18">
            <a:extLst>
              <a:ext uri="{FF2B5EF4-FFF2-40B4-BE49-F238E27FC236}">
                <a16:creationId xmlns:a16="http://schemas.microsoft.com/office/drawing/2014/main" id="{67774962-7C32-4AF8-AFA5-671E50D3A280}"/>
              </a:ext>
            </a:extLst>
          </p:cNvPr>
          <p:cNvSpPr/>
          <p:nvPr/>
        </p:nvSpPr>
        <p:spPr>
          <a:xfrm>
            <a:off x="5260107" y="3206449"/>
            <a:ext cx="172747" cy="172747"/>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54EB93F0-6ADA-41E3-AD4E-3BCAEE1EB4E3}"/>
              </a:ext>
            </a:extLst>
          </p:cNvPr>
          <p:cNvSpPr txBox="1"/>
          <p:nvPr/>
        </p:nvSpPr>
        <p:spPr>
          <a:xfrm>
            <a:off x="4983017" y="3420882"/>
            <a:ext cx="2490573" cy="369332"/>
          </a:xfrm>
          <a:prstGeom prst="rect">
            <a:avLst/>
          </a:prstGeom>
          <a:noFill/>
        </p:spPr>
        <p:txBody>
          <a:bodyPr wrap="square" rtlCol="0">
            <a:spAutoFit/>
          </a:bodyPr>
          <a:lstStyle/>
          <a:p>
            <a:r>
              <a:rPr lang="en-US" dirty="0"/>
              <a:t>throttle</a:t>
            </a:r>
          </a:p>
        </p:txBody>
      </p:sp>
      <p:sp>
        <p:nvSpPr>
          <p:cNvPr id="21" name="TextBox 20">
            <a:extLst>
              <a:ext uri="{FF2B5EF4-FFF2-40B4-BE49-F238E27FC236}">
                <a16:creationId xmlns:a16="http://schemas.microsoft.com/office/drawing/2014/main" id="{14E29FD9-B7BB-45BC-9BD8-C7771E0C518C}"/>
              </a:ext>
            </a:extLst>
          </p:cNvPr>
          <p:cNvSpPr txBox="1"/>
          <p:nvPr/>
        </p:nvSpPr>
        <p:spPr>
          <a:xfrm>
            <a:off x="2318327" y="5478724"/>
            <a:ext cx="5264728" cy="646331"/>
          </a:xfrm>
          <a:prstGeom prst="rect">
            <a:avLst/>
          </a:prstGeom>
          <a:noFill/>
        </p:spPr>
        <p:txBody>
          <a:bodyPr wrap="square" rtlCol="0">
            <a:spAutoFit/>
          </a:bodyPr>
          <a:lstStyle/>
          <a:p>
            <a:r>
              <a:rPr lang="en-US" dirty="0"/>
              <a:t>I assumed this based on the input and output sizes, and the "</a:t>
            </a:r>
            <a:r>
              <a:rPr lang="en-US" dirty="0" err="1"/>
              <a:t>network_spec</a:t>
            </a:r>
            <a:r>
              <a:rPr lang="en-US" dirty="0"/>
              <a:t>” fed to the agent model.</a:t>
            </a:r>
          </a:p>
        </p:txBody>
      </p:sp>
      <p:sp>
        <p:nvSpPr>
          <p:cNvPr id="24" name="Oval 23">
            <a:extLst>
              <a:ext uri="{FF2B5EF4-FFF2-40B4-BE49-F238E27FC236}">
                <a16:creationId xmlns:a16="http://schemas.microsoft.com/office/drawing/2014/main" id="{73A8E6E0-1FD9-41D7-81BA-5CB64EF0A53A}"/>
              </a:ext>
            </a:extLst>
          </p:cNvPr>
          <p:cNvSpPr/>
          <p:nvPr/>
        </p:nvSpPr>
        <p:spPr>
          <a:xfrm>
            <a:off x="4484252" y="2871512"/>
            <a:ext cx="212437" cy="2124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A18EFB9E-DC9A-44D9-82F4-9E1D86ACCCA2}"/>
              </a:ext>
            </a:extLst>
          </p:cNvPr>
          <p:cNvSpPr txBox="1"/>
          <p:nvPr/>
        </p:nvSpPr>
        <p:spPr>
          <a:xfrm>
            <a:off x="4341088" y="4388149"/>
            <a:ext cx="498764" cy="369332"/>
          </a:xfrm>
          <a:prstGeom prst="rect">
            <a:avLst/>
          </a:prstGeom>
          <a:noFill/>
        </p:spPr>
        <p:txBody>
          <a:bodyPr wrap="square" rtlCol="0">
            <a:spAutoFit/>
          </a:bodyPr>
          <a:lstStyle/>
          <a:p>
            <a:r>
              <a:rPr lang="en-US" dirty="0"/>
              <a:t>8</a:t>
            </a:r>
          </a:p>
        </p:txBody>
      </p:sp>
      <p:sp>
        <p:nvSpPr>
          <p:cNvPr id="26" name="Oval 25">
            <a:extLst>
              <a:ext uri="{FF2B5EF4-FFF2-40B4-BE49-F238E27FC236}">
                <a16:creationId xmlns:a16="http://schemas.microsoft.com/office/drawing/2014/main" id="{558639DA-A74B-474B-AE84-EE82073BD326}"/>
              </a:ext>
            </a:extLst>
          </p:cNvPr>
          <p:cNvSpPr/>
          <p:nvPr/>
        </p:nvSpPr>
        <p:spPr>
          <a:xfrm>
            <a:off x="4484252" y="3427569"/>
            <a:ext cx="212437" cy="2124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C4B540C6-A3EA-40A5-90FE-6905C5D5D278}"/>
              </a:ext>
            </a:extLst>
          </p:cNvPr>
          <p:cNvSpPr txBox="1"/>
          <p:nvPr/>
        </p:nvSpPr>
        <p:spPr>
          <a:xfrm>
            <a:off x="2810162" y="3058237"/>
            <a:ext cx="406400" cy="369332"/>
          </a:xfrm>
          <a:prstGeom prst="rect">
            <a:avLst/>
          </a:prstGeom>
          <a:noFill/>
        </p:spPr>
        <p:txBody>
          <a:bodyPr wrap="square" rtlCol="0">
            <a:spAutoFit/>
          </a:bodyPr>
          <a:lstStyle/>
          <a:p>
            <a:r>
              <a:rPr lang="en-US" dirty="0"/>
              <a:t>…</a:t>
            </a:r>
          </a:p>
        </p:txBody>
      </p:sp>
      <p:sp>
        <p:nvSpPr>
          <p:cNvPr id="30" name="TextBox 29">
            <a:extLst>
              <a:ext uri="{FF2B5EF4-FFF2-40B4-BE49-F238E27FC236}">
                <a16:creationId xmlns:a16="http://schemas.microsoft.com/office/drawing/2014/main" id="{22A54761-04F0-44B7-B1C5-E01A3463622A}"/>
              </a:ext>
            </a:extLst>
          </p:cNvPr>
          <p:cNvSpPr txBox="1"/>
          <p:nvPr/>
        </p:nvSpPr>
        <p:spPr>
          <a:xfrm>
            <a:off x="3597561" y="3051429"/>
            <a:ext cx="406400" cy="369332"/>
          </a:xfrm>
          <a:prstGeom prst="rect">
            <a:avLst/>
          </a:prstGeom>
          <a:noFill/>
        </p:spPr>
        <p:txBody>
          <a:bodyPr wrap="square" rtlCol="0">
            <a:spAutoFit/>
          </a:bodyPr>
          <a:lstStyle/>
          <a:p>
            <a:r>
              <a:rPr lang="en-US" dirty="0"/>
              <a:t>…</a:t>
            </a:r>
          </a:p>
        </p:txBody>
      </p:sp>
      <p:sp>
        <p:nvSpPr>
          <p:cNvPr id="31" name="TextBox 30">
            <a:extLst>
              <a:ext uri="{FF2B5EF4-FFF2-40B4-BE49-F238E27FC236}">
                <a16:creationId xmlns:a16="http://schemas.microsoft.com/office/drawing/2014/main" id="{9A518FF8-64BB-44B4-BFB6-5C8786209FFB}"/>
              </a:ext>
            </a:extLst>
          </p:cNvPr>
          <p:cNvSpPr txBox="1"/>
          <p:nvPr/>
        </p:nvSpPr>
        <p:spPr>
          <a:xfrm>
            <a:off x="4428834" y="3058237"/>
            <a:ext cx="406400" cy="369332"/>
          </a:xfrm>
          <a:prstGeom prst="rect">
            <a:avLst/>
          </a:prstGeom>
          <a:noFill/>
        </p:spPr>
        <p:txBody>
          <a:bodyPr wrap="square" rtlCol="0">
            <a:spAutoFit/>
          </a:bodyPr>
          <a:lstStyle/>
          <a:p>
            <a:r>
              <a:rPr lang="en-US" dirty="0"/>
              <a:t>…</a:t>
            </a:r>
          </a:p>
        </p:txBody>
      </p:sp>
    </p:spTree>
    <p:extLst>
      <p:ext uri="{BB962C8B-B14F-4D97-AF65-F5344CB8AC3E}">
        <p14:creationId xmlns:p14="http://schemas.microsoft.com/office/powerpoint/2010/main" val="16414212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334FF18-939A-4DC4-B20C-8B8424F7C429}"/>
              </a:ext>
            </a:extLst>
          </p:cNvPr>
          <p:cNvPicPr>
            <a:picLocks noChangeAspect="1"/>
          </p:cNvPicPr>
          <p:nvPr/>
        </p:nvPicPr>
        <p:blipFill>
          <a:blip r:embed="rId2"/>
          <a:stretch>
            <a:fillRect/>
          </a:stretch>
        </p:blipFill>
        <p:spPr>
          <a:xfrm>
            <a:off x="1595510" y="1230086"/>
            <a:ext cx="10596489" cy="5177383"/>
          </a:xfrm>
          <a:prstGeom prst="rect">
            <a:avLst/>
          </a:prstGeom>
        </p:spPr>
      </p:pic>
      <p:sp>
        <p:nvSpPr>
          <p:cNvPr id="5" name="Content Placeholder 2">
            <a:extLst>
              <a:ext uri="{FF2B5EF4-FFF2-40B4-BE49-F238E27FC236}">
                <a16:creationId xmlns:a16="http://schemas.microsoft.com/office/drawing/2014/main" id="{46B23046-8CC6-445C-B669-C981FBDB43BC}"/>
              </a:ext>
            </a:extLst>
          </p:cNvPr>
          <p:cNvSpPr>
            <a:spLocks noGrp="1"/>
          </p:cNvSpPr>
          <p:nvPr>
            <p:ph idx="1"/>
          </p:nvPr>
        </p:nvSpPr>
        <p:spPr>
          <a:xfrm>
            <a:off x="157018" y="147783"/>
            <a:ext cx="11822546" cy="6622472"/>
          </a:xfrm>
        </p:spPr>
        <p:txBody>
          <a:bodyPr>
            <a:normAutofit/>
          </a:bodyPr>
          <a:lstStyle/>
          <a:p>
            <a:pPr marL="0" indent="0">
              <a:buNone/>
            </a:pPr>
            <a:r>
              <a:rPr lang="en-US" sz="1400" dirty="0"/>
              <a:t> </a:t>
            </a:r>
            <a:r>
              <a:rPr lang="en-US" sz="1400" dirty="0" err="1"/>
              <a:t>network_spec</a:t>
            </a:r>
            <a:r>
              <a:rPr lang="en-US" sz="1400" dirty="0"/>
              <a:t> = [</a:t>
            </a:r>
          </a:p>
          <a:p>
            <a:pPr marL="0" indent="0">
              <a:buNone/>
            </a:pPr>
            <a:r>
              <a:rPr lang="en-US" sz="1400" dirty="0"/>
              <a:t>        # </a:t>
            </a:r>
            <a:r>
              <a:rPr lang="en-US" sz="1400" dirty="0" err="1"/>
              <a:t>dict</a:t>
            </a:r>
            <a:r>
              <a:rPr lang="en-US" sz="1400" dirty="0"/>
              <a:t>(type='embedding', indices=100, size=32),</a:t>
            </a:r>
          </a:p>
          <a:p>
            <a:pPr marL="0" indent="0">
              <a:buNone/>
            </a:pPr>
            <a:r>
              <a:rPr lang="en-US" sz="1400" dirty="0"/>
              <a:t>        # </a:t>
            </a:r>
            <a:r>
              <a:rPr lang="en-US" sz="1400" dirty="0" err="1"/>
              <a:t>dict</a:t>
            </a:r>
            <a:r>
              <a:rPr lang="en-US" sz="1400" dirty="0"/>
              <a:t>(</a:t>
            </a:r>
            <a:r>
              <a:rPr lang="en-US" sz="1400" dirty="0" err="1"/>
              <a:t>type'flatten</a:t>
            </a:r>
            <a:r>
              <a:rPr lang="en-US" sz="1400" dirty="0"/>
              <a:t>'),</a:t>
            </a:r>
          </a:p>
          <a:p>
            <a:pPr marL="0" indent="0">
              <a:buNone/>
            </a:pPr>
            <a:r>
              <a:rPr lang="en-US" sz="1400" dirty="0"/>
              <a:t>        </a:t>
            </a:r>
            <a:r>
              <a:rPr lang="en-US" sz="1400" dirty="0" err="1"/>
              <a:t>dict</a:t>
            </a:r>
            <a:r>
              <a:rPr lang="en-US" sz="1400" dirty="0"/>
              <a:t>(type='dense', size=32),</a:t>
            </a:r>
          </a:p>
          <a:p>
            <a:pPr marL="0" indent="0">
              <a:buNone/>
            </a:pPr>
            <a:r>
              <a:rPr lang="en-US" sz="1400" dirty="0"/>
              <a:t>        </a:t>
            </a:r>
            <a:r>
              <a:rPr lang="en-US" sz="1400" dirty="0" err="1"/>
              <a:t>dict</a:t>
            </a:r>
            <a:r>
              <a:rPr lang="en-US" sz="1400" dirty="0"/>
              <a:t>(type='dense', size=20),</a:t>
            </a:r>
          </a:p>
          <a:p>
            <a:pPr marL="0" indent="0">
              <a:buNone/>
            </a:pPr>
            <a:r>
              <a:rPr lang="en-US" sz="1400" dirty="0"/>
              <a:t>        </a:t>
            </a:r>
            <a:r>
              <a:rPr lang="en-US" sz="1400" dirty="0" err="1"/>
              <a:t>dict</a:t>
            </a:r>
            <a:r>
              <a:rPr lang="en-US" sz="1400" dirty="0"/>
              <a:t>(type='dense', size=8)</a:t>
            </a:r>
          </a:p>
          <a:p>
            <a:pPr marL="0" indent="0">
              <a:buNone/>
            </a:pPr>
            <a:r>
              <a:rPr lang="en-US" sz="1400" dirty="0"/>
              <a:t>    ]</a:t>
            </a:r>
          </a:p>
        </p:txBody>
      </p:sp>
      <p:sp>
        <p:nvSpPr>
          <p:cNvPr id="4" name="TextBox 3">
            <a:extLst>
              <a:ext uri="{FF2B5EF4-FFF2-40B4-BE49-F238E27FC236}">
                <a16:creationId xmlns:a16="http://schemas.microsoft.com/office/drawing/2014/main" id="{522DE891-623A-4B32-A31F-93DF06C6C3F1}"/>
              </a:ext>
            </a:extLst>
          </p:cNvPr>
          <p:cNvSpPr txBox="1"/>
          <p:nvPr/>
        </p:nvSpPr>
        <p:spPr>
          <a:xfrm>
            <a:off x="4784436" y="614214"/>
            <a:ext cx="2662973" cy="338554"/>
          </a:xfrm>
          <a:prstGeom prst="rect">
            <a:avLst/>
          </a:prstGeom>
          <a:noFill/>
        </p:spPr>
        <p:txBody>
          <a:bodyPr wrap="none" rtlCol="0">
            <a:spAutoFit/>
          </a:bodyPr>
          <a:lstStyle/>
          <a:p>
            <a:r>
              <a:rPr lang="en-US" sz="1600" dirty="0"/>
              <a:t>Race progress for trk1 shown.</a:t>
            </a:r>
          </a:p>
        </p:txBody>
      </p:sp>
    </p:spTree>
    <p:extLst>
      <p:ext uri="{BB962C8B-B14F-4D97-AF65-F5344CB8AC3E}">
        <p14:creationId xmlns:p14="http://schemas.microsoft.com/office/powerpoint/2010/main" val="12142154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18BCB9F-197B-47B4-A13E-88A1A6AB21CA}"/>
              </a:ext>
            </a:extLst>
          </p:cNvPr>
          <p:cNvPicPr>
            <a:picLocks noChangeAspect="1"/>
          </p:cNvPicPr>
          <p:nvPr/>
        </p:nvPicPr>
        <p:blipFill>
          <a:blip r:embed="rId2"/>
          <a:stretch>
            <a:fillRect/>
          </a:stretch>
        </p:blipFill>
        <p:spPr>
          <a:xfrm>
            <a:off x="1578428" y="1623079"/>
            <a:ext cx="10633493" cy="5245705"/>
          </a:xfrm>
          <a:prstGeom prst="rect">
            <a:avLst/>
          </a:prstGeom>
        </p:spPr>
      </p:pic>
      <p:sp>
        <p:nvSpPr>
          <p:cNvPr id="5" name="Content Placeholder 2">
            <a:extLst>
              <a:ext uri="{FF2B5EF4-FFF2-40B4-BE49-F238E27FC236}">
                <a16:creationId xmlns:a16="http://schemas.microsoft.com/office/drawing/2014/main" id="{46B23046-8CC6-445C-B669-C981FBDB43BC}"/>
              </a:ext>
            </a:extLst>
          </p:cNvPr>
          <p:cNvSpPr>
            <a:spLocks noGrp="1"/>
          </p:cNvSpPr>
          <p:nvPr>
            <p:ph idx="1"/>
          </p:nvPr>
        </p:nvSpPr>
        <p:spPr>
          <a:xfrm>
            <a:off x="157018" y="147783"/>
            <a:ext cx="11822546" cy="6622472"/>
          </a:xfrm>
        </p:spPr>
        <p:txBody>
          <a:bodyPr>
            <a:normAutofit/>
          </a:bodyPr>
          <a:lstStyle/>
          <a:p>
            <a:pPr marL="0" indent="0">
              <a:buNone/>
            </a:pPr>
            <a:r>
              <a:rPr lang="en-US" sz="1400" dirty="0"/>
              <a:t> </a:t>
            </a:r>
            <a:r>
              <a:rPr lang="en-US" sz="1400" dirty="0" err="1"/>
              <a:t>network_spec</a:t>
            </a:r>
            <a:r>
              <a:rPr lang="en-US" sz="1400" dirty="0"/>
              <a:t> = [</a:t>
            </a:r>
          </a:p>
          <a:p>
            <a:pPr marL="0" indent="0">
              <a:buNone/>
            </a:pPr>
            <a:r>
              <a:rPr lang="en-US" sz="1400" dirty="0"/>
              <a:t>        # </a:t>
            </a:r>
            <a:r>
              <a:rPr lang="en-US" sz="1400" dirty="0" err="1"/>
              <a:t>dict</a:t>
            </a:r>
            <a:r>
              <a:rPr lang="en-US" sz="1400" dirty="0"/>
              <a:t>(type='embedding', indices=100, size=32),</a:t>
            </a:r>
          </a:p>
          <a:p>
            <a:pPr marL="0" indent="0">
              <a:buNone/>
            </a:pPr>
            <a:r>
              <a:rPr lang="en-US" sz="1400" dirty="0"/>
              <a:t>        # </a:t>
            </a:r>
            <a:r>
              <a:rPr lang="en-US" sz="1400" dirty="0" err="1"/>
              <a:t>dict</a:t>
            </a:r>
            <a:r>
              <a:rPr lang="en-US" sz="1400" dirty="0"/>
              <a:t>(</a:t>
            </a:r>
            <a:r>
              <a:rPr lang="en-US" sz="1400" dirty="0" err="1"/>
              <a:t>type'flatten</a:t>
            </a:r>
            <a:r>
              <a:rPr lang="en-US" sz="1400" dirty="0"/>
              <a:t>'),</a:t>
            </a:r>
          </a:p>
          <a:p>
            <a:pPr marL="0" indent="0">
              <a:buNone/>
            </a:pPr>
            <a:r>
              <a:rPr lang="en-US" sz="1400" dirty="0"/>
              <a:t>        </a:t>
            </a:r>
            <a:r>
              <a:rPr lang="en-US" sz="1400" dirty="0" err="1"/>
              <a:t>dict</a:t>
            </a:r>
            <a:r>
              <a:rPr lang="en-US" sz="1400" dirty="0"/>
              <a:t>(type='dense', size=32),</a:t>
            </a:r>
          </a:p>
          <a:p>
            <a:pPr marL="0" indent="0">
              <a:buNone/>
            </a:pPr>
            <a:r>
              <a:rPr lang="en-US" sz="1400" dirty="0"/>
              <a:t>        </a:t>
            </a:r>
            <a:r>
              <a:rPr lang="en-US" sz="1400" dirty="0" err="1"/>
              <a:t>dict</a:t>
            </a:r>
            <a:r>
              <a:rPr lang="en-US" sz="1400" dirty="0"/>
              <a:t>(type='dense', size=20),</a:t>
            </a:r>
          </a:p>
          <a:p>
            <a:pPr marL="0" indent="0">
              <a:buNone/>
            </a:pPr>
            <a:r>
              <a:rPr lang="en-US" sz="1400" dirty="0"/>
              <a:t>        </a:t>
            </a:r>
            <a:r>
              <a:rPr lang="en-US" sz="1400" dirty="0" err="1"/>
              <a:t>dict</a:t>
            </a:r>
            <a:r>
              <a:rPr lang="en-US" sz="1400" dirty="0"/>
              <a:t>(type='dense', size=8)</a:t>
            </a:r>
          </a:p>
          <a:p>
            <a:pPr marL="0" indent="0">
              <a:buNone/>
            </a:pPr>
            <a:r>
              <a:rPr lang="en-US" sz="1400" dirty="0"/>
              <a:t>    ]</a:t>
            </a:r>
          </a:p>
        </p:txBody>
      </p:sp>
      <p:sp>
        <p:nvSpPr>
          <p:cNvPr id="4" name="TextBox 3">
            <a:extLst>
              <a:ext uri="{FF2B5EF4-FFF2-40B4-BE49-F238E27FC236}">
                <a16:creationId xmlns:a16="http://schemas.microsoft.com/office/drawing/2014/main" id="{522DE891-623A-4B32-A31F-93DF06C6C3F1}"/>
              </a:ext>
            </a:extLst>
          </p:cNvPr>
          <p:cNvSpPr txBox="1"/>
          <p:nvPr/>
        </p:nvSpPr>
        <p:spPr>
          <a:xfrm>
            <a:off x="4784436" y="614214"/>
            <a:ext cx="2662973" cy="338554"/>
          </a:xfrm>
          <a:prstGeom prst="rect">
            <a:avLst/>
          </a:prstGeom>
          <a:noFill/>
        </p:spPr>
        <p:txBody>
          <a:bodyPr wrap="none" rtlCol="0">
            <a:spAutoFit/>
          </a:bodyPr>
          <a:lstStyle/>
          <a:p>
            <a:r>
              <a:rPr lang="en-US" sz="1600" dirty="0"/>
              <a:t>Race progress for trk2 shown.</a:t>
            </a:r>
          </a:p>
        </p:txBody>
      </p:sp>
    </p:spTree>
    <p:extLst>
      <p:ext uri="{BB962C8B-B14F-4D97-AF65-F5344CB8AC3E}">
        <p14:creationId xmlns:p14="http://schemas.microsoft.com/office/powerpoint/2010/main" val="38884137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D268AE-1E82-41C6-ADCD-49174D2588EA}"/>
              </a:ext>
            </a:extLst>
          </p:cNvPr>
          <p:cNvPicPr>
            <a:picLocks noChangeAspect="1"/>
          </p:cNvPicPr>
          <p:nvPr/>
        </p:nvPicPr>
        <p:blipFill>
          <a:blip r:embed="rId2"/>
          <a:stretch>
            <a:fillRect/>
          </a:stretch>
        </p:blipFill>
        <p:spPr>
          <a:xfrm>
            <a:off x="1921164" y="1554663"/>
            <a:ext cx="10270836" cy="5237138"/>
          </a:xfrm>
          <a:prstGeom prst="rect">
            <a:avLst/>
          </a:prstGeom>
        </p:spPr>
      </p:pic>
      <p:sp>
        <p:nvSpPr>
          <p:cNvPr id="5" name="Content Placeholder 2">
            <a:extLst>
              <a:ext uri="{FF2B5EF4-FFF2-40B4-BE49-F238E27FC236}">
                <a16:creationId xmlns:a16="http://schemas.microsoft.com/office/drawing/2014/main" id="{46B23046-8CC6-445C-B669-C981FBDB43BC}"/>
              </a:ext>
            </a:extLst>
          </p:cNvPr>
          <p:cNvSpPr>
            <a:spLocks noGrp="1"/>
          </p:cNvSpPr>
          <p:nvPr>
            <p:ph idx="1"/>
          </p:nvPr>
        </p:nvSpPr>
        <p:spPr>
          <a:xfrm>
            <a:off x="157018" y="147783"/>
            <a:ext cx="11822546" cy="6622472"/>
          </a:xfrm>
        </p:spPr>
        <p:txBody>
          <a:bodyPr>
            <a:normAutofit/>
          </a:bodyPr>
          <a:lstStyle/>
          <a:p>
            <a:pPr marL="0" indent="0">
              <a:buNone/>
            </a:pPr>
            <a:r>
              <a:rPr lang="en-US" sz="1400" dirty="0"/>
              <a:t> </a:t>
            </a:r>
            <a:r>
              <a:rPr lang="en-US" sz="1400" dirty="0" err="1"/>
              <a:t>network_spec</a:t>
            </a:r>
            <a:r>
              <a:rPr lang="en-US" sz="1400" dirty="0"/>
              <a:t> = [</a:t>
            </a:r>
          </a:p>
          <a:p>
            <a:pPr marL="0" indent="0">
              <a:buNone/>
            </a:pPr>
            <a:r>
              <a:rPr lang="en-US" sz="1400" dirty="0"/>
              <a:t>        # </a:t>
            </a:r>
            <a:r>
              <a:rPr lang="en-US" sz="1400" dirty="0" err="1"/>
              <a:t>dict</a:t>
            </a:r>
            <a:r>
              <a:rPr lang="en-US" sz="1400" dirty="0"/>
              <a:t>(type='embedding', indices=100, size=32),</a:t>
            </a:r>
          </a:p>
          <a:p>
            <a:pPr marL="0" indent="0">
              <a:buNone/>
            </a:pPr>
            <a:r>
              <a:rPr lang="en-US" sz="1400" dirty="0"/>
              <a:t>        # </a:t>
            </a:r>
            <a:r>
              <a:rPr lang="en-US" sz="1400" dirty="0" err="1"/>
              <a:t>dict</a:t>
            </a:r>
            <a:r>
              <a:rPr lang="en-US" sz="1400" dirty="0"/>
              <a:t>(</a:t>
            </a:r>
            <a:r>
              <a:rPr lang="en-US" sz="1400" dirty="0" err="1"/>
              <a:t>type'flatten</a:t>
            </a:r>
            <a:r>
              <a:rPr lang="en-US" sz="1400" dirty="0"/>
              <a:t>'),</a:t>
            </a:r>
          </a:p>
          <a:p>
            <a:pPr marL="0" indent="0">
              <a:buNone/>
            </a:pPr>
            <a:r>
              <a:rPr lang="en-US" sz="1400" dirty="0"/>
              <a:t>        </a:t>
            </a:r>
            <a:r>
              <a:rPr lang="en-US" sz="1400" dirty="0" err="1"/>
              <a:t>dict</a:t>
            </a:r>
            <a:r>
              <a:rPr lang="en-US" sz="1400" dirty="0"/>
              <a:t>(type='dense', size=32),</a:t>
            </a:r>
          </a:p>
          <a:p>
            <a:pPr marL="0" indent="0">
              <a:buNone/>
            </a:pPr>
            <a:r>
              <a:rPr lang="en-US" sz="1400" dirty="0"/>
              <a:t>        </a:t>
            </a:r>
            <a:r>
              <a:rPr lang="en-US" sz="1400" dirty="0" err="1"/>
              <a:t>dict</a:t>
            </a:r>
            <a:r>
              <a:rPr lang="en-US" sz="1400" dirty="0"/>
              <a:t>(type='dense', size=20),</a:t>
            </a:r>
          </a:p>
          <a:p>
            <a:pPr marL="0" indent="0">
              <a:buNone/>
            </a:pPr>
            <a:r>
              <a:rPr lang="en-US" sz="1400" dirty="0"/>
              <a:t>        </a:t>
            </a:r>
            <a:r>
              <a:rPr lang="en-US" sz="1400" dirty="0" err="1"/>
              <a:t>dict</a:t>
            </a:r>
            <a:r>
              <a:rPr lang="en-US" sz="1400" dirty="0"/>
              <a:t>(type='dense', size=8)</a:t>
            </a:r>
          </a:p>
          <a:p>
            <a:pPr marL="0" indent="0">
              <a:buNone/>
            </a:pPr>
            <a:r>
              <a:rPr lang="en-US" sz="1400" dirty="0"/>
              <a:t>    ]</a:t>
            </a:r>
          </a:p>
        </p:txBody>
      </p:sp>
      <p:sp>
        <p:nvSpPr>
          <p:cNvPr id="4" name="TextBox 3">
            <a:extLst>
              <a:ext uri="{FF2B5EF4-FFF2-40B4-BE49-F238E27FC236}">
                <a16:creationId xmlns:a16="http://schemas.microsoft.com/office/drawing/2014/main" id="{522DE891-623A-4B32-A31F-93DF06C6C3F1}"/>
              </a:ext>
            </a:extLst>
          </p:cNvPr>
          <p:cNvSpPr txBox="1"/>
          <p:nvPr/>
        </p:nvSpPr>
        <p:spPr>
          <a:xfrm>
            <a:off x="4784436" y="614214"/>
            <a:ext cx="3127138" cy="338554"/>
          </a:xfrm>
          <a:prstGeom prst="rect">
            <a:avLst/>
          </a:prstGeom>
          <a:noFill/>
        </p:spPr>
        <p:txBody>
          <a:bodyPr wrap="none" rtlCol="0">
            <a:spAutoFit/>
          </a:bodyPr>
          <a:lstStyle/>
          <a:p>
            <a:r>
              <a:rPr lang="en-US" sz="1600" dirty="0"/>
              <a:t>Lack of progression on track1 and 2</a:t>
            </a:r>
          </a:p>
        </p:txBody>
      </p:sp>
    </p:spTree>
    <p:extLst>
      <p:ext uri="{BB962C8B-B14F-4D97-AF65-F5344CB8AC3E}">
        <p14:creationId xmlns:p14="http://schemas.microsoft.com/office/powerpoint/2010/main" val="18333694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D268AE-1E82-41C6-ADCD-49174D2588EA}"/>
              </a:ext>
            </a:extLst>
          </p:cNvPr>
          <p:cNvPicPr>
            <a:picLocks noChangeAspect="1"/>
          </p:cNvPicPr>
          <p:nvPr/>
        </p:nvPicPr>
        <p:blipFill rotWithShape="1">
          <a:blip r:embed="rId2"/>
          <a:srcRect l="47302" t="50560"/>
          <a:stretch/>
        </p:blipFill>
        <p:spPr>
          <a:xfrm>
            <a:off x="5574373" y="4268744"/>
            <a:ext cx="5412509" cy="2589256"/>
          </a:xfrm>
          <a:prstGeom prst="rect">
            <a:avLst/>
          </a:prstGeom>
        </p:spPr>
      </p:pic>
      <p:sp>
        <p:nvSpPr>
          <p:cNvPr id="5" name="Content Placeholder 2">
            <a:extLst>
              <a:ext uri="{FF2B5EF4-FFF2-40B4-BE49-F238E27FC236}">
                <a16:creationId xmlns:a16="http://schemas.microsoft.com/office/drawing/2014/main" id="{46B23046-8CC6-445C-B669-C981FBDB43BC}"/>
              </a:ext>
            </a:extLst>
          </p:cNvPr>
          <p:cNvSpPr>
            <a:spLocks noGrp="1"/>
          </p:cNvSpPr>
          <p:nvPr>
            <p:ph idx="1"/>
          </p:nvPr>
        </p:nvSpPr>
        <p:spPr>
          <a:xfrm>
            <a:off x="157018" y="4507345"/>
            <a:ext cx="11822546" cy="2262910"/>
          </a:xfrm>
        </p:spPr>
        <p:txBody>
          <a:bodyPr>
            <a:normAutofit/>
          </a:bodyPr>
          <a:lstStyle/>
          <a:p>
            <a:pPr marL="0" indent="0">
              <a:buNone/>
            </a:pPr>
            <a:r>
              <a:rPr lang="en-US" sz="1400" dirty="0"/>
              <a:t> </a:t>
            </a:r>
            <a:r>
              <a:rPr lang="en-US" sz="1400" dirty="0" err="1"/>
              <a:t>network_spec</a:t>
            </a:r>
            <a:r>
              <a:rPr lang="en-US" sz="1400" dirty="0"/>
              <a:t> = [</a:t>
            </a:r>
          </a:p>
          <a:p>
            <a:pPr marL="0" indent="0">
              <a:buNone/>
            </a:pPr>
            <a:r>
              <a:rPr lang="en-US" sz="1400" dirty="0"/>
              <a:t>        # </a:t>
            </a:r>
            <a:r>
              <a:rPr lang="en-US" sz="1400" dirty="0" err="1"/>
              <a:t>dict</a:t>
            </a:r>
            <a:r>
              <a:rPr lang="en-US" sz="1400" dirty="0"/>
              <a:t>(type='embedding', indices=100, size=32),</a:t>
            </a:r>
          </a:p>
          <a:p>
            <a:pPr marL="0" indent="0">
              <a:buNone/>
            </a:pPr>
            <a:r>
              <a:rPr lang="en-US" sz="1400" dirty="0"/>
              <a:t>        # </a:t>
            </a:r>
            <a:r>
              <a:rPr lang="en-US" sz="1400" dirty="0" err="1"/>
              <a:t>dict</a:t>
            </a:r>
            <a:r>
              <a:rPr lang="en-US" sz="1400" dirty="0"/>
              <a:t>(</a:t>
            </a:r>
            <a:r>
              <a:rPr lang="en-US" sz="1400" dirty="0" err="1"/>
              <a:t>type'flatten</a:t>
            </a:r>
            <a:r>
              <a:rPr lang="en-US" sz="1400" dirty="0"/>
              <a:t>'),</a:t>
            </a:r>
          </a:p>
          <a:p>
            <a:pPr marL="0" indent="0">
              <a:buNone/>
            </a:pPr>
            <a:r>
              <a:rPr lang="en-US" sz="1400" dirty="0"/>
              <a:t>        </a:t>
            </a:r>
            <a:r>
              <a:rPr lang="en-US" sz="1400" dirty="0" err="1"/>
              <a:t>dict</a:t>
            </a:r>
            <a:r>
              <a:rPr lang="en-US" sz="1400" dirty="0"/>
              <a:t>(type='dense', size=32),</a:t>
            </a:r>
          </a:p>
          <a:p>
            <a:pPr marL="0" indent="0">
              <a:buNone/>
            </a:pPr>
            <a:r>
              <a:rPr lang="en-US" sz="1400" dirty="0"/>
              <a:t>        </a:t>
            </a:r>
            <a:r>
              <a:rPr lang="en-US" sz="1400" dirty="0" err="1"/>
              <a:t>dict</a:t>
            </a:r>
            <a:r>
              <a:rPr lang="en-US" sz="1400" dirty="0"/>
              <a:t>(type='dense', size=20),</a:t>
            </a:r>
          </a:p>
          <a:p>
            <a:pPr marL="0" indent="0">
              <a:buNone/>
            </a:pPr>
            <a:r>
              <a:rPr lang="en-US" sz="1400" dirty="0"/>
              <a:t>        </a:t>
            </a:r>
            <a:r>
              <a:rPr lang="en-US" sz="1400" dirty="0" err="1"/>
              <a:t>dict</a:t>
            </a:r>
            <a:r>
              <a:rPr lang="en-US" sz="1400" dirty="0"/>
              <a:t>(type='dense', size=8)</a:t>
            </a:r>
          </a:p>
          <a:p>
            <a:pPr marL="0" indent="0">
              <a:buNone/>
            </a:pPr>
            <a:r>
              <a:rPr lang="en-US" sz="1400" dirty="0"/>
              <a:t>    ]</a:t>
            </a:r>
          </a:p>
        </p:txBody>
      </p:sp>
      <p:sp>
        <p:nvSpPr>
          <p:cNvPr id="4" name="TextBox 3">
            <a:extLst>
              <a:ext uri="{FF2B5EF4-FFF2-40B4-BE49-F238E27FC236}">
                <a16:creationId xmlns:a16="http://schemas.microsoft.com/office/drawing/2014/main" id="{522DE891-623A-4B32-A31F-93DF06C6C3F1}"/>
              </a:ext>
            </a:extLst>
          </p:cNvPr>
          <p:cNvSpPr txBox="1"/>
          <p:nvPr/>
        </p:nvSpPr>
        <p:spPr>
          <a:xfrm>
            <a:off x="157018" y="201017"/>
            <a:ext cx="11918718" cy="1384995"/>
          </a:xfrm>
          <a:prstGeom prst="rect">
            <a:avLst/>
          </a:prstGeom>
          <a:noFill/>
        </p:spPr>
        <p:txBody>
          <a:bodyPr wrap="square" rtlCol="0">
            <a:spAutoFit/>
          </a:bodyPr>
          <a:lstStyle/>
          <a:p>
            <a:r>
              <a:rPr lang="en-US" sz="1400" dirty="0"/>
              <a:t>Lack of progression on track2. the best time of episode 5000, was 17.5, while the best time after episode 10000 was only slightly shorter.</a:t>
            </a:r>
          </a:p>
          <a:p>
            <a:r>
              <a:rPr lang="en-US" sz="1400" dirty="0"/>
              <a:t>We must conclude that either the state formulation, the evolution of the reward signal as agent performance improves, or the NN architecture, or some subset of the above items.</a:t>
            </a:r>
          </a:p>
          <a:p>
            <a:r>
              <a:rPr lang="en-US" sz="1400" dirty="0"/>
              <a:t>I suspect that for trk2, the state is inadequate, to tell the learner about what is ahead, and hence preventing it from making. I think that maybe a non-linear sampling of the track elevation ahead of  the bike might work better. E.g. at 1m the sample resolution is 1m, and at 800m, it’s 5m. (800m is the length of </a:t>
            </a:r>
            <a:r>
              <a:rPr lang="en-US" sz="1400" dirty="0" err="1"/>
              <a:t>redbull</a:t>
            </a:r>
            <a:r>
              <a:rPr lang="en-US" sz="1400" dirty="0"/>
              <a:t> straight rhythm track). The outcome is much larger state space.</a:t>
            </a:r>
          </a:p>
        </p:txBody>
      </p:sp>
      <p:pic>
        <p:nvPicPr>
          <p:cNvPr id="6" name="Picture 5">
            <a:extLst>
              <a:ext uri="{FF2B5EF4-FFF2-40B4-BE49-F238E27FC236}">
                <a16:creationId xmlns:a16="http://schemas.microsoft.com/office/drawing/2014/main" id="{D93A02CD-B7D0-42CE-9BBC-FD9B1D37C8F2}"/>
              </a:ext>
            </a:extLst>
          </p:cNvPr>
          <p:cNvPicPr>
            <a:picLocks noChangeAspect="1"/>
          </p:cNvPicPr>
          <p:nvPr/>
        </p:nvPicPr>
        <p:blipFill rotWithShape="1">
          <a:blip r:embed="rId3"/>
          <a:srcRect t="49173"/>
          <a:stretch/>
        </p:blipFill>
        <p:spPr>
          <a:xfrm>
            <a:off x="257626" y="1602505"/>
            <a:ext cx="10633493" cy="2666239"/>
          </a:xfrm>
          <a:prstGeom prst="rect">
            <a:avLst/>
          </a:prstGeom>
        </p:spPr>
      </p:pic>
    </p:spTree>
    <p:extLst>
      <p:ext uri="{BB962C8B-B14F-4D97-AF65-F5344CB8AC3E}">
        <p14:creationId xmlns:p14="http://schemas.microsoft.com/office/powerpoint/2010/main" val="1733263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0BEEA63-AD61-490F-B7FC-A42025641C8B}"/>
              </a:ext>
            </a:extLst>
          </p:cNvPr>
          <p:cNvPicPr>
            <a:picLocks noChangeAspect="1"/>
          </p:cNvPicPr>
          <p:nvPr/>
        </p:nvPicPr>
        <p:blipFill>
          <a:blip r:embed="rId2"/>
          <a:stretch>
            <a:fillRect/>
          </a:stretch>
        </p:blipFill>
        <p:spPr>
          <a:xfrm>
            <a:off x="0" y="202401"/>
            <a:ext cx="12192000" cy="3111875"/>
          </a:xfrm>
          <a:prstGeom prst="rect">
            <a:avLst/>
          </a:prstGeom>
        </p:spPr>
      </p:pic>
      <p:pic>
        <p:nvPicPr>
          <p:cNvPr id="9" name="Picture 8">
            <a:extLst>
              <a:ext uri="{FF2B5EF4-FFF2-40B4-BE49-F238E27FC236}">
                <a16:creationId xmlns:a16="http://schemas.microsoft.com/office/drawing/2014/main" id="{5B879182-DF9D-4855-88B1-262FC80968BC}"/>
              </a:ext>
            </a:extLst>
          </p:cNvPr>
          <p:cNvPicPr>
            <a:picLocks noChangeAspect="1"/>
          </p:cNvPicPr>
          <p:nvPr/>
        </p:nvPicPr>
        <p:blipFill>
          <a:blip r:embed="rId3"/>
          <a:stretch>
            <a:fillRect/>
          </a:stretch>
        </p:blipFill>
        <p:spPr>
          <a:xfrm>
            <a:off x="0" y="3928446"/>
            <a:ext cx="12192000" cy="2958972"/>
          </a:xfrm>
          <a:prstGeom prst="rect">
            <a:avLst/>
          </a:prstGeom>
        </p:spPr>
      </p:pic>
      <p:sp>
        <p:nvSpPr>
          <p:cNvPr id="10" name="TextBox 9">
            <a:extLst>
              <a:ext uri="{FF2B5EF4-FFF2-40B4-BE49-F238E27FC236}">
                <a16:creationId xmlns:a16="http://schemas.microsoft.com/office/drawing/2014/main" id="{1E400631-B704-404D-A79E-C63B7A4245EC}"/>
              </a:ext>
            </a:extLst>
          </p:cNvPr>
          <p:cNvSpPr txBox="1"/>
          <p:nvPr/>
        </p:nvSpPr>
        <p:spPr>
          <a:xfrm>
            <a:off x="0" y="3429000"/>
            <a:ext cx="11918718" cy="415498"/>
          </a:xfrm>
          <a:prstGeom prst="rect">
            <a:avLst/>
          </a:prstGeom>
          <a:noFill/>
        </p:spPr>
        <p:txBody>
          <a:bodyPr wrap="square" rtlCol="0">
            <a:spAutoFit/>
          </a:bodyPr>
          <a:lstStyle/>
          <a:p>
            <a:r>
              <a:rPr lang="en-US" sz="1050" dirty="0"/>
              <a:t>Another up to 20000 episodes, we see an interesting change in trk1 performance at 18500ep, where the agent now gets consistently good ace times. Might we be able to say that the agent has “learned” trk1, or overfitted to trk1? Could it have overfitted to trk2 at 10500 before? </a:t>
            </a:r>
            <a:r>
              <a:rPr lang="en-US" sz="1050" dirty="0" err="1"/>
              <a:t>Whats</a:t>
            </a:r>
            <a:r>
              <a:rPr lang="en-US" sz="1050" dirty="0"/>
              <a:t> happening? </a:t>
            </a:r>
            <a:r>
              <a:rPr lang="en-US" sz="1050" dirty="0" err="1"/>
              <a:t>Whats</a:t>
            </a:r>
            <a:r>
              <a:rPr lang="en-US" sz="1050" dirty="0"/>
              <a:t> clear is that the agent is NOT applying its trk1 skills to trk2, despite trk2 having the same first feature (a triple jump)</a:t>
            </a:r>
          </a:p>
        </p:txBody>
      </p:sp>
      <p:sp>
        <p:nvSpPr>
          <p:cNvPr id="4" name="TextBox 3">
            <a:extLst>
              <a:ext uri="{FF2B5EF4-FFF2-40B4-BE49-F238E27FC236}">
                <a16:creationId xmlns:a16="http://schemas.microsoft.com/office/drawing/2014/main" id="{522DE891-623A-4B32-A31F-93DF06C6C3F1}"/>
              </a:ext>
            </a:extLst>
          </p:cNvPr>
          <p:cNvSpPr txBox="1"/>
          <p:nvPr/>
        </p:nvSpPr>
        <p:spPr>
          <a:xfrm>
            <a:off x="136641" y="47128"/>
            <a:ext cx="11918718" cy="430887"/>
          </a:xfrm>
          <a:prstGeom prst="rect">
            <a:avLst/>
          </a:prstGeom>
          <a:noFill/>
        </p:spPr>
        <p:txBody>
          <a:bodyPr wrap="square" rtlCol="0">
            <a:spAutoFit/>
          </a:bodyPr>
          <a:lstStyle/>
          <a:p>
            <a:r>
              <a:rPr lang="en-US" sz="1050" dirty="0"/>
              <a:t>For the sake of being thorough, I let it run to 15000 episodes and it got a bit  better at trk1, and significantly better(~3sec faster) on trk2. at 10500ep. The agent learns something bout trk2, and after demonstrates a noticeable frequency of ~14s races.</a:t>
            </a:r>
          </a:p>
        </p:txBody>
      </p:sp>
    </p:spTree>
    <p:extLst>
      <p:ext uri="{BB962C8B-B14F-4D97-AF65-F5344CB8AC3E}">
        <p14:creationId xmlns:p14="http://schemas.microsoft.com/office/powerpoint/2010/main" val="17381414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E400631-B704-404D-A79E-C63B7A4245EC}"/>
              </a:ext>
            </a:extLst>
          </p:cNvPr>
          <p:cNvSpPr txBox="1"/>
          <p:nvPr/>
        </p:nvSpPr>
        <p:spPr>
          <a:xfrm>
            <a:off x="0" y="3429000"/>
            <a:ext cx="11918718" cy="253916"/>
          </a:xfrm>
          <a:prstGeom prst="rect">
            <a:avLst/>
          </a:prstGeom>
          <a:noFill/>
        </p:spPr>
        <p:txBody>
          <a:bodyPr wrap="square" rtlCol="0">
            <a:spAutoFit/>
          </a:bodyPr>
          <a:lstStyle/>
          <a:p>
            <a:r>
              <a:rPr lang="en-US" sz="1050" dirty="0"/>
              <a:t>&lt;enter notes for content below&gt;</a:t>
            </a:r>
          </a:p>
        </p:txBody>
      </p:sp>
      <p:sp>
        <p:nvSpPr>
          <p:cNvPr id="4" name="TextBox 3">
            <a:extLst>
              <a:ext uri="{FF2B5EF4-FFF2-40B4-BE49-F238E27FC236}">
                <a16:creationId xmlns:a16="http://schemas.microsoft.com/office/drawing/2014/main" id="{522DE891-623A-4B32-A31F-93DF06C6C3F1}"/>
              </a:ext>
            </a:extLst>
          </p:cNvPr>
          <p:cNvSpPr txBox="1"/>
          <p:nvPr/>
        </p:nvSpPr>
        <p:spPr>
          <a:xfrm>
            <a:off x="136641" y="47128"/>
            <a:ext cx="11918718" cy="430887"/>
          </a:xfrm>
          <a:prstGeom prst="rect">
            <a:avLst/>
          </a:prstGeom>
          <a:noFill/>
        </p:spPr>
        <p:txBody>
          <a:bodyPr wrap="square" rtlCol="0">
            <a:spAutoFit/>
          </a:bodyPr>
          <a:lstStyle/>
          <a:p>
            <a:r>
              <a:rPr lang="en-US" sz="1050" dirty="0"/>
              <a:t>For the sake of being very thorough, I let it run to 30000 episodes and there was incremental improvement on trk1 for best time, but at ep21000,24000,and28000, we see </a:t>
            </a:r>
            <a:r>
              <a:rPr lang="en-US" sz="1050" dirty="0" err="1"/>
              <a:t>trk</a:t>
            </a:r>
            <a:r>
              <a:rPr lang="en-US" sz="1050" dirty="0"/>
              <a:t> performance consistency drop. I have no idea what might cause that. No improvement on trk2.</a:t>
            </a:r>
          </a:p>
        </p:txBody>
      </p:sp>
      <p:pic>
        <p:nvPicPr>
          <p:cNvPr id="3" name="Picture 2">
            <a:extLst>
              <a:ext uri="{FF2B5EF4-FFF2-40B4-BE49-F238E27FC236}">
                <a16:creationId xmlns:a16="http://schemas.microsoft.com/office/drawing/2014/main" id="{BF7E1FA5-03A7-421D-B2A4-1B6D51FA798A}"/>
              </a:ext>
            </a:extLst>
          </p:cNvPr>
          <p:cNvPicPr>
            <a:picLocks noChangeAspect="1"/>
          </p:cNvPicPr>
          <p:nvPr/>
        </p:nvPicPr>
        <p:blipFill>
          <a:blip r:embed="rId2"/>
          <a:stretch>
            <a:fillRect/>
          </a:stretch>
        </p:blipFill>
        <p:spPr>
          <a:xfrm>
            <a:off x="0" y="449806"/>
            <a:ext cx="12192000" cy="3007403"/>
          </a:xfrm>
          <a:prstGeom prst="rect">
            <a:avLst/>
          </a:prstGeom>
        </p:spPr>
      </p:pic>
    </p:spTree>
    <p:extLst>
      <p:ext uri="{BB962C8B-B14F-4D97-AF65-F5344CB8AC3E}">
        <p14:creationId xmlns:p14="http://schemas.microsoft.com/office/powerpoint/2010/main" val="36888031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4E0CB4-7CDA-4FDF-AB0C-39C5AAB36034}"/>
              </a:ext>
            </a:extLst>
          </p:cNvPr>
          <p:cNvSpPr>
            <a:spLocks noGrp="1"/>
          </p:cNvSpPr>
          <p:nvPr>
            <p:ph type="title"/>
          </p:nvPr>
        </p:nvSpPr>
        <p:spPr/>
        <p:txBody>
          <a:bodyPr/>
          <a:lstStyle/>
          <a:p>
            <a:r>
              <a:rPr lang="en-US" dirty="0" err="1"/>
              <a:t>SubSection</a:t>
            </a:r>
            <a:r>
              <a:rPr lang="en-US" dirty="0"/>
              <a:t> for progress of the learner with this neural net. Name=net04</a:t>
            </a:r>
          </a:p>
        </p:txBody>
      </p:sp>
      <p:sp>
        <p:nvSpPr>
          <p:cNvPr id="4" name="Oval 3">
            <a:extLst>
              <a:ext uri="{FF2B5EF4-FFF2-40B4-BE49-F238E27FC236}">
                <a16:creationId xmlns:a16="http://schemas.microsoft.com/office/drawing/2014/main" id="{6B26DCD3-762D-4A3A-8C22-AD0DF6FB9EC5}"/>
              </a:ext>
            </a:extLst>
          </p:cNvPr>
          <p:cNvSpPr/>
          <p:nvPr/>
        </p:nvSpPr>
        <p:spPr>
          <a:xfrm>
            <a:off x="2881745" y="2272145"/>
            <a:ext cx="212437" cy="2124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6AD6F499-A636-4E48-A1E6-4E165F1602F6}"/>
              </a:ext>
            </a:extLst>
          </p:cNvPr>
          <p:cNvSpPr/>
          <p:nvPr/>
        </p:nvSpPr>
        <p:spPr>
          <a:xfrm>
            <a:off x="2881745" y="2576945"/>
            <a:ext cx="212437" cy="2124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777A1390-DE2C-45D6-82A3-9D6DDB8FC12A}"/>
              </a:ext>
            </a:extLst>
          </p:cNvPr>
          <p:cNvSpPr/>
          <p:nvPr/>
        </p:nvSpPr>
        <p:spPr>
          <a:xfrm>
            <a:off x="2881745" y="2904835"/>
            <a:ext cx="212437" cy="2124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6531CBC3-0E27-4D95-B9A0-1A9881586A17}"/>
              </a:ext>
            </a:extLst>
          </p:cNvPr>
          <p:cNvSpPr txBox="1"/>
          <p:nvPr/>
        </p:nvSpPr>
        <p:spPr>
          <a:xfrm>
            <a:off x="2738581" y="4421472"/>
            <a:ext cx="498764" cy="369332"/>
          </a:xfrm>
          <a:prstGeom prst="rect">
            <a:avLst/>
          </a:prstGeom>
          <a:noFill/>
        </p:spPr>
        <p:txBody>
          <a:bodyPr wrap="square" rtlCol="0">
            <a:spAutoFit/>
          </a:bodyPr>
          <a:lstStyle/>
          <a:p>
            <a:r>
              <a:rPr lang="en-US" dirty="0"/>
              <a:t>53</a:t>
            </a:r>
          </a:p>
        </p:txBody>
      </p:sp>
      <p:sp>
        <p:nvSpPr>
          <p:cNvPr id="8" name="Oval 7">
            <a:extLst>
              <a:ext uri="{FF2B5EF4-FFF2-40B4-BE49-F238E27FC236}">
                <a16:creationId xmlns:a16="http://schemas.microsoft.com/office/drawing/2014/main" id="{83822E7E-6328-46E5-8C37-DF37B8996944}"/>
              </a:ext>
            </a:extLst>
          </p:cNvPr>
          <p:cNvSpPr/>
          <p:nvPr/>
        </p:nvSpPr>
        <p:spPr>
          <a:xfrm>
            <a:off x="2881745" y="3460892"/>
            <a:ext cx="212437" cy="2124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1B0558BC-FA35-4D03-BDA5-E56532382241}"/>
              </a:ext>
            </a:extLst>
          </p:cNvPr>
          <p:cNvSpPr/>
          <p:nvPr/>
        </p:nvSpPr>
        <p:spPr>
          <a:xfrm>
            <a:off x="2881745" y="3765692"/>
            <a:ext cx="212437" cy="2124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84713565-0B06-4AF7-BBF1-0C11DC55E191}"/>
              </a:ext>
            </a:extLst>
          </p:cNvPr>
          <p:cNvSpPr/>
          <p:nvPr/>
        </p:nvSpPr>
        <p:spPr>
          <a:xfrm>
            <a:off x="2881745" y="4093582"/>
            <a:ext cx="212437" cy="2124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9219AAEF-44B9-4491-8121-27C4F49711B8}"/>
              </a:ext>
            </a:extLst>
          </p:cNvPr>
          <p:cNvSpPr/>
          <p:nvPr/>
        </p:nvSpPr>
        <p:spPr>
          <a:xfrm>
            <a:off x="3657600" y="2576945"/>
            <a:ext cx="212437" cy="2124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52033AF6-3689-4D86-8A02-91828E56FE3B}"/>
              </a:ext>
            </a:extLst>
          </p:cNvPr>
          <p:cNvSpPr/>
          <p:nvPr/>
        </p:nvSpPr>
        <p:spPr>
          <a:xfrm>
            <a:off x="3657600" y="2904835"/>
            <a:ext cx="212437" cy="2124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0E4E5259-2B45-45CF-B4C2-36AA11DD384A}"/>
              </a:ext>
            </a:extLst>
          </p:cNvPr>
          <p:cNvSpPr txBox="1"/>
          <p:nvPr/>
        </p:nvSpPr>
        <p:spPr>
          <a:xfrm>
            <a:off x="3514436" y="4421472"/>
            <a:ext cx="498764" cy="369332"/>
          </a:xfrm>
          <a:prstGeom prst="rect">
            <a:avLst/>
          </a:prstGeom>
          <a:noFill/>
        </p:spPr>
        <p:txBody>
          <a:bodyPr wrap="square" rtlCol="0">
            <a:spAutoFit/>
          </a:bodyPr>
          <a:lstStyle/>
          <a:p>
            <a:r>
              <a:rPr lang="en-US" dirty="0"/>
              <a:t>36</a:t>
            </a:r>
          </a:p>
        </p:txBody>
      </p:sp>
      <p:sp>
        <p:nvSpPr>
          <p:cNvPr id="15" name="Oval 14">
            <a:extLst>
              <a:ext uri="{FF2B5EF4-FFF2-40B4-BE49-F238E27FC236}">
                <a16:creationId xmlns:a16="http://schemas.microsoft.com/office/drawing/2014/main" id="{643BB218-BAA9-4ADC-BD59-6C085F59110F}"/>
              </a:ext>
            </a:extLst>
          </p:cNvPr>
          <p:cNvSpPr/>
          <p:nvPr/>
        </p:nvSpPr>
        <p:spPr>
          <a:xfrm>
            <a:off x="3657600" y="3460892"/>
            <a:ext cx="212437" cy="2124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8D3D0A24-3BAA-45B8-BF49-14621E107DD7}"/>
              </a:ext>
            </a:extLst>
          </p:cNvPr>
          <p:cNvSpPr/>
          <p:nvPr/>
        </p:nvSpPr>
        <p:spPr>
          <a:xfrm>
            <a:off x="3657600" y="3765692"/>
            <a:ext cx="212437" cy="2124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Rounded Corners 17">
            <a:extLst>
              <a:ext uri="{FF2B5EF4-FFF2-40B4-BE49-F238E27FC236}">
                <a16:creationId xmlns:a16="http://schemas.microsoft.com/office/drawing/2014/main" id="{BE1D8D5F-E5FD-4704-BFD3-AD1A3BC77D69}"/>
              </a:ext>
            </a:extLst>
          </p:cNvPr>
          <p:cNvSpPr/>
          <p:nvPr/>
        </p:nvSpPr>
        <p:spPr>
          <a:xfrm>
            <a:off x="535709" y="2186211"/>
            <a:ext cx="1782618" cy="2419927"/>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r>
              <a:rPr lang="en-US" sz="1050" dirty="0"/>
              <a:t>Input layer:</a:t>
            </a:r>
          </a:p>
          <a:p>
            <a:r>
              <a:rPr lang="en-US" sz="1050" dirty="0"/>
              <a:t># state is vector concatenated of vectors and scalars</a:t>
            </a:r>
          </a:p>
          <a:p>
            <a:r>
              <a:rPr lang="en-US" sz="1050" dirty="0"/>
              <a:t>    #   [sampled track elevation points for some distance ahead, e.g. 30 meter ahead, sampled every 1 meter ...</a:t>
            </a:r>
          </a:p>
          <a:p>
            <a:r>
              <a:rPr lang="en-US" sz="1050" dirty="0"/>
              <a:t>    #   distance between wheel and track surface ...</a:t>
            </a:r>
          </a:p>
          <a:p>
            <a:r>
              <a:rPr lang="en-US" sz="1050" dirty="0"/>
              <a:t>    #   bike speed ...</a:t>
            </a:r>
          </a:p>
          <a:p>
            <a:r>
              <a:rPr lang="en-US" sz="1050" dirty="0"/>
              <a:t>    #   suspension travel]</a:t>
            </a:r>
          </a:p>
        </p:txBody>
      </p:sp>
      <p:sp>
        <p:nvSpPr>
          <p:cNvPr id="19" name="Oval 18">
            <a:extLst>
              <a:ext uri="{FF2B5EF4-FFF2-40B4-BE49-F238E27FC236}">
                <a16:creationId xmlns:a16="http://schemas.microsoft.com/office/drawing/2014/main" id="{67774962-7C32-4AF8-AFA5-671E50D3A280}"/>
              </a:ext>
            </a:extLst>
          </p:cNvPr>
          <p:cNvSpPr/>
          <p:nvPr/>
        </p:nvSpPr>
        <p:spPr>
          <a:xfrm>
            <a:off x="5260107" y="3206449"/>
            <a:ext cx="172747" cy="172747"/>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54EB93F0-6ADA-41E3-AD4E-3BCAEE1EB4E3}"/>
              </a:ext>
            </a:extLst>
          </p:cNvPr>
          <p:cNvSpPr txBox="1"/>
          <p:nvPr/>
        </p:nvSpPr>
        <p:spPr>
          <a:xfrm>
            <a:off x="4983017" y="3420882"/>
            <a:ext cx="2490573" cy="369332"/>
          </a:xfrm>
          <a:prstGeom prst="rect">
            <a:avLst/>
          </a:prstGeom>
          <a:noFill/>
        </p:spPr>
        <p:txBody>
          <a:bodyPr wrap="square" rtlCol="0">
            <a:spAutoFit/>
          </a:bodyPr>
          <a:lstStyle/>
          <a:p>
            <a:r>
              <a:rPr lang="en-US" dirty="0"/>
              <a:t>throttle</a:t>
            </a:r>
          </a:p>
        </p:txBody>
      </p:sp>
      <p:sp>
        <p:nvSpPr>
          <p:cNvPr id="21" name="TextBox 20">
            <a:extLst>
              <a:ext uri="{FF2B5EF4-FFF2-40B4-BE49-F238E27FC236}">
                <a16:creationId xmlns:a16="http://schemas.microsoft.com/office/drawing/2014/main" id="{14E29FD9-B7BB-45BC-9BD8-C7771E0C518C}"/>
              </a:ext>
            </a:extLst>
          </p:cNvPr>
          <p:cNvSpPr txBox="1"/>
          <p:nvPr/>
        </p:nvSpPr>
        <p:spPr>
          <a:xfrm>
            <a:off x="360218" y="5478724"/>
            <a:ext cx="11249891" cy="646331"/>
          </a:xfrm>
          <a:prstGeom prst="rect">
            <a:avLst/>
          </a:prstGeom>
          <a:noFill/>
        </p:spPr>
        <p:txBody>
          <a:bodyPr wrap="square" rtlCol="0">
            <a:spAutoFit/>
          </a:bodyPr>
          <a:lstStyle/>
          <a:p>
            <a:r>
              <a:rPr lang="en-US" dirty="0"/>
              <a:t>I assumed this based on the input and output sizes, and the "</a:t>
            </a:r>
            <a:r>
              <a:rPr lang="en-US" dirty="0" err="1"/>
              <a:t>network_spec</a:t>
            </a:r>
            <a:r>
              <a:rPr lang="en-US" dirty="0"/>
              <a:t>” fed to the agent model.</a:t>
            </a:r>
          </a:p>
          <a:p>
            <a:r>
              <a:rPr lang="en-US" dirty="0"/>
              <a:t>Input layer (state) is size(53,1), then I just picked 36 and 20 randomly.</a:t>
            </a:r>
          </a:p>
        </p:txBody>
      </p:sp>
      <p:sp>
        <p:nvSpPr>
          <p:cNvPr id="24" name="Oval 23">
            <a:extLst>
              <a:ext uri="{FF2B5EF4-FFF2-40B4-BE49-F238E27FC236}">
                <a16:creationId xmlns:a16="http://schemas.microsoft.com/office/drawing/2014/main" id="{73A8E6E0-1FD9-41D7-81BA-5CB64EF0A53A}"/>
              </a:ext>
            </a:extLst>
          </p:cNvPr>
          <p:cNvSpPr/>
          <p:nvPr/>
        </p:nvSpPr>
        <p:spPr>
          <a:xfrm>
            <a:off x="4484252" y="2871512"/>
            <a:ext cx="212437" cy="2124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A18EFB9E-DC9A-44D9-82F4-9E1D86ACCCA2}"/>
              </a:ext>
            </a:extLst>
          </p:cNvPr>
          <p:cNvSpPr txBox="1"/>
          <p:nvPr/>
        </p:nvSpPr>
        <p:spPr>
          <a:xfrm>
            <a:off x="4341088" y="4388149"/>
            <a:ext cx="498764" cy="369332"/>
          </a:xfrm>
          <a:prstGeom prst="rect">
            <a:avLst/>
          </a:prstGeom>
          <a:noFill/>
        </p:spPr>
        <p:txBody>
          <a:bodyPr wrap="square" rtlCol="0">
            <a:spAutoFit/>
          </a:bodyPr>
          <a:lstStyle/>
          <a:p>
            <a:r>
              <a:rPr lang="en-US" dirty="0"/>
              <a:t>20</a:t>
            </a:r>
          </a:p>
        </p:txBody>
      </p:sp>
      <p:sp>
        <p:nvSpPr>
          <p:cNvPr id="26" name="Oval 25">
            <a:extLst>
              <a:ext uri="{FF2B5EF4-FFF2-40B4-BE49-F238E27FC236}">
                <a16:creationId xmlns:a16="http://schemas.microsoft.com/office/drawing/2014/main" id="{558639DA-A74B-474B-AE84-EE82073BD326}"/>
              </a:ext>
            </a:extLst>
          </p:cNvPr>
          <p:cNvSpPr/>
          <p:nvPr/>
        </p:nvSpPr>
        <p:spPr>
          <a:xfrm>
            <a:off x="4484252" y="3427569"/>
            <a:ext cx="212437" cy="2124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C4B540C6-A3EA-40A5-90FE-6905C5D5D278}"/>
              </a:ext>
            </a:extLst>
          </p:cNvPr>
          <p:cNvSpPr txBox="1"/>
          <p:nvPr/>
        </p:nvSpPr>
        <p:spPr>
          <a:xfrm>
            <a:off x="2810162" y="3058237"/>
            <a:ext cx="406400" cy="369332"/>
          </a:xfrm>
          <a:prstGeom prst="rect">
            <a:avLst/>
          </a:prstGeom>
          <a:noFill/>
        </p:spPr>
        <p:txBody>
          <a:bodyPr wrap="square" rtlCol="0">
            <a:spAutoFit/>
          </a:bodyPr>
          <a:lstStyle/>
          <a:p>
            <a:r>
              <a:rPr lang="en-US" dirty="0"/>
              <a:t>…</a:t>
            </a:r>
          </a:p>
        </p:txBody>
      </p:sp>
      <p:sp>
        <p:nvSpPr>
          <p:cNvPr id="30" name="TextBox 29">
            <a:extLst>
              <a:ext uri="{FF2B5EF4-FFF2-40B4-BE49-F238E27FC236}">
                <a16:creationId xmlns:a16="http://schemas.microsoft.com/office/drawing/2014/main" id="{22A54761-04F0-44B7-B1C5-E01A3463622A}"/>
              </a:ext>
            </a:extLst>
          </p:cNvPr>
          <p:cNvSpPr txBox="1"/>
          <p:nvPr/>
        </p:nvSpPr>
        <p:spPr>
          <a:xfrm>
            <a:off x="3597561" y="3051429"/>
            <a:ext cx="406400" cy="369332"/>
          </a:xfrm>
          <a:prstGeom prst="rect">
            <a:avLst/>
          </a:prstGeom>
          <a:noFill/>
        </p:spPr>
        <p:txBody>
          <a:bodyPr wrap="square" rtlCol="0">
            <a:spAutoFit/>
          </a:bodyPr>
          <a:lstStyle/>
          <a:p>
            <a:r>
              <a:rPr lang="en-US" dirty="0"/>
              <a:t>…</a:t>
            </a:r>
          </a:p>
        </p:txBody>
      </p:sp>
      <p:sp>
        <p:nvSpPr>
          <p:cNvPr id="31" name="TextBox 30">
            <a:extLst>
              <a:ext uri="{FF2B5EF4-FFF2-40B4-BE49-F238E27FC236}">
                <a16:creationId xmlns:a16="http://schemas.microsoft.com/office/drawing/2014/main" id="{9A518FF8-64BB-44B4-BFB6-5C8786209FFB}"/>
              </a:ext>
            </a:extLst>
          </p:cNvPr>
          <p:cNvSpPr txBox="1"/>
          <p:nvPr/>
        </p:nvSpPr>
        <p:spPr>
          <a:xfrm>
            <a:off x="4428834" y="3058237"/>
            <a:ext cx="406400" cy="369332"/>
          </a:xfrm>
          <a:prstGeom prst="rect">
            <a:avLst/>
          </a:prstGeom>
          <a:noFill/>
        </p:spPr>
        <p:txBody>
          <a:bodyPr wrap="square" rtlCol="0">
            <a:spAutoFit/>
          </a:bodyPr>
          <a:lstStyle/>
          <a:p>
            <a:r>
              <a:rPr lang="en-US" dirty="0"/>
              <a:t>…</a:t>
            </a:r>
          </a:p>
        </p:txBody>
      </p:sp>
    </p:spTree>
    <p:extLst>
      <p:ext uri="{BB962C8B-B14F-4D97-AF65-F5344CB8AC3E}">
        <p14:creationId xmlns:p14="http://schemas.microsoft.com/office/powerpoint/2010/main" val="34563025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E400631-B704-404D-A79E-C63B7A4245EC}"/>
              </a:ext>
            </a:extLst>
          </p:cNvPr>
          <p:cNvSpPr txBox="1"/>
          <p:nvPr/>
        </p:nvSpPr>
        <p:spPr>
          <a:xfrm>
            <a:off x="0" y="3429000"/>
            <a:ext cx="11918718" cy="253916"/>
          </a:xfrm>
          <a:prstGeom prst="rect">
            <a:avLst/>
          </a:prstGeom>
          <a:noFill/>
        </p:spPr>
        <p:txBody>
          <a:bodyPr wrap="square" rtlCol="0">
            <a:spAutoFit/>
          </a:bodyPr>
          <a:lstStyle/>
          <a:p>
            <a:r>
              <a:rPr lang="en-US" sz="1050" dirty="0"/>
              <a:t>&lt;enter notes for content below&gt;</a:t>
            </a:r>
          </a:p>
        </p:txBody>
      </p:sp>
      <p:sp>
        <p:nvSpPr>
          <p:cNvPr id="4" name="TextBox 3">
            <a:extLst>
              <a:ext uri="{FF2B5EF4-FFF2-40B4-BE49-F238E27FC236}">
                <a16:creationId xmlns:a16="http://schemas.microsoft.com/office/drawing/2014/main" id="{522DE891-623A-4B32-A31F-93DF06C6C3F1}"/>
              </a:ext>
            </a:extLst>
          </p:cNvPr>
          <p:cNvSpPr txBox="1"/>
          <p:nvPr/>
        </p:nvSpPr>
        <p:spPr>
          <a:xfrm>
            <a:off x="136641" y="47128"/>
            <a:ext cx="11918718" cy="415498"/>
          </a:xfrm>
          <a:prstGeom prst="rect">
            <a:avLst/>
          </a:prstGeom>
          <a:noFill/>
        </p:spPr>
        <p:txBody>
          <a:bodyPr wrap="square" rtlCol="0">
            <a:spAutoFit/>
          </a:bodyPr>
          <a:lstStyle/>
          <a:p>
            <a:r>
              <a:rPr lang="en-US" sz="1050" dirty="0"/>
              <a:t>Net04 is not doing as well as net03 on trk1. net04 also seemed to do most of it learning in in the first 200 episodes. At about 4000 episodes, the performance disappears, and the agent just does the same thing until ep6000. why is that, what could possibly result in the agent not doing the explore part of explore/exploit. </a:t>
            </a:r>
          </a:p>
        </p:txBody>
      </p:sp>
      <p:pic>
        <p:nvPicPr>
          <p:cNvPr id="2" name="Picture 1">
            <a:extLst>
              <a:ext uri="{FF2B5EF4-FFF2-40B4-BE49-F238E27FC236}">
                <a16:creationId xmlns:a16="http://schemas.microsoft.com/office/drawing/2014/main" id="{074D63CA-6164-4435-B0C1-17B1E4E47969}"/>
              </a:ext>
            </a:extLst>
          </p:cNvPr>
          <p:cNvPicPr>
            <a:picLocks noChangeAspect="1"/>
          </p:cNvPicPr>
          <p:nvPr/>
        </p:nvPicPr>
        <p:blipFill>
          <a:blip r:embed="rId2"/>
          <a:stretch>
            <a:fillRect/>
          </a:stretch>
        </p:blipFill>
        <p:spPr>
          <a:xfrm>
            <a:off x="0" y="478015"/>
            <a:ext cx="12192000" cy="2945587"/>
          </a:xfrm>
          <a:prstGeom prst="rect">
            <a:avLst/>
          </a:prstGeom>
        </p:spPr>
      </p:pic>
    </p:spTree>
    <p:extLst>
      <p:ext uri="{BB962C8B-B14F-4D97-AF65-F5344CB8AC3E}">
        <p14:creationId xmlns:p14="http://schemas.microsoft.com/office/powerpoint/2010/main" val="125579453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26834B7-7DB9-447E-B290-A1D4E2D6EC79}"/>
              </a:ext>
            </a:extLst>
          </p:cNvPr>
          <p:cNvSpPr>
            <a:spLocks noGrp="1"/>
          </p:cNvSpPr>
          <p:nvPr>
            <p:ph idx="1"/>
          </p:nvPr>
        </p:nvSpPr>
        <p:spPr>
          <a:xfrm>
            <a:off x="0" y="5968"/>
            <a:ext cx="12099636" cy="6852031"/>
          </a:xfrm>
        </p:spPr>
        <p:txBody>
          <a:bodyPr>
            <a:normAutofit/>
          </a:bodyPr>
          <a:lstStyle/>
          <a:p>
            <a:pPr marL="0" indent="0">
              <a:buNone/>
            </a:pPr>
            <a:r>
              <a:rPr lang="en-US" sz="1000" dirty="0"/>
              <a:t>TODO:</a:t>
            </a:r>
          </a:p>
          <a:p>
            <a:pPr marL="0" indent="0">
              <a:buNone/>
            </a:pPr>
            <a:r>
              <a:rPr lang="en-US" sz="1000" dirty="0"/>
              <a:t>Environment: </a:t>
            </a:r>
          </a:p>
          <a:p>
            <a:pPr>
              <a:buFont typeface="+mj-lt"/>
              <a:buAutoNum type="arabicPeriod"/>
            </a:pPr>
            <a:r>
              <a:rPr lang="en-US" sz="1000" dirty="0"/>
              <a:t>Create random track generator</a:t>
            </a:r>
          </a:p>
          <a:p>
            <a:pPr lvl="1">
              <a:buFont typeface="+mj-lt"/>
              <a:buAutoNum type="arabicPeriod"/>
            </a:pPr>
            <a:r>
              <a:rPr lang="en-US" sz="1000"/>
              <a:t>For </a:t>
            </a:r>
            <a:r>
              <a:rPr lang="en-US" sz="1000" dirty="0"/>
              <a:t>states ideas 1. below, track maker should define the track feature encoding (i.e. triple jump = 3, flat = 0,  table = 1, whoops=9, etc.), and pass this with the </a:t>
            </a:r>
            <a:r>
              <a:rPr lang="en-US" sz="1000" dirty="0" err="1"/>
              <a:t>trk</a:t>
            </a:r>
            <a:r>
              <a:rPr lang="en-US" sz="1000" dirty="0"/>
              <a:t> data. this encoding vector should be a set length so as to be a part of the state. When a track doesn’t have enough features to fill the vector, unused slots are set to -1.</a:t>
            </a:r>
          </a:p>
          <a:p>
            <a:pPr>
              <a:buFont typeface="+mj-lt"/>
              <a:buAutoNum type="arabicPeriod"/>
            </a:pPr>
            <a:r>
              <a:rPr lang="en-US" sz="1000" dirty="0"/>
              <a:t>Create whoops section feature</a:t>
            </a:r>
          </a:p>
          <a:p>
            <a:pPr>
              <a:buFont typeface="+mj-lt"/>
              <a:buAutoNum type="arabicPeriod"/>
            </a:pPr>
            <a:r>
              <a:rPr lang="en-US" sz="1000" dirty="0"/>
              <a:t>Solver performance</a:t>
            </a:r>
          </a:p>
          <a:p>
            <a:pPr lvl="1">
              <a:buFont typeface="+mj-lt"/>
              <a:buAutoNum type="arabicPeriod"/>
            </a:pPr>
            <a:r>
              <a:rPr lang="en-US" sz="1000" dirty="0"/>
              <a:t>Check Momentum conservation across change in direction at jump face transition.  </a:t>
            </a:r>
          </a:p>
          <a:p>
            <a:pPr lvl="1">
              <a:buFont typeface="+mj-lt"/>
              <a:buAutoNum type="arabicPeriod"/>
            </a:pPr>
            <a:r>
              <a:rPr lang="en-US" sz="1000" dirty="0"/>
              <a:t>Variable step solver? As bike or wheel acceleration in either X or Y direction goes from [</a:t>
            </a:r>
            <a:r>
              <a:rPr lang="en-US" sz="1000" dirty="0" err="1"/>
              <a:t>lwr_thr</a:t>
            </a:r>
            <a:r>
              <a:rPr lang="en-US" sz="1000" dirty="0"/>
              <a:t> -&gt; </a:t>
            </a:r>
            <a:r>
              <a:rPr lang="en-US" sz="1000" dirty="0" err="1"/>
              <a:t>upr_thr</a:t>
            </a:r>
            <a:r>
              <a:rPr lang="en-US" sz="1000" dirty="0"/>
              <a:t>], time steps goes [dt -&gt; dt/n], where n is positive integer. Still only record data every dt, so run sub-loops at dt/n until a dt size step is complete, then record data</a:t>
            </a:r>
          </a:p>
          <a:p>
            <a:pPr marL="0" indent="0">
              <a:buNone/>
            </a:pPr>
            <a:endParaRPr lang="en-US" sz="1000" dirty="0"/>
          </a:p>
          <a:p>
            <a:pPr marL="0" indent="0">
              <a:buNone/>
            </a:pPr>
            <a:r>
              <a:rPr lang="en-US" sz="1000" dirty="0"/>
              <a:t>State ideas: Thinking about what mental model a rider would have for the track, these are some state ideas that could work well.</a:t>
            </a:r>
          </a:p>
          <a:p>
            <a:pPr marL="514350" indent="-514350">
              <a:buFont typeface="+mj-lt"/>
              <a:buAutoNum type="arabicPeriod"/>
            </a:pPr>
            <a:r>
              <a:rPr lang="en-US" sz="1000" dirty="0"/>
              <a:t>Include a vector which maps out the track features. E.g. 00102040100203, some flat, some flat, a table top, some flat, a double triple jump, some flat, some whoops, etc. this vector encodes the track layout for the agent, so the agent can plan its strategy. A rider would not commit a high fidelity layout to memory, but surely would be able to tell someone the sequence of features from memory.</a:t>
            </a:r>
          </a:p>
          <a:p>
            <a:pPr marL="514350" indent="-514350">
              <a:buFont typeface="+mj-lt"/>
              <a:buAutoNum type="arabicPeriod"/>
            </a:pPr>
            <a:r>
              <a:rPr lang="en-US" sz="1000" dirty="0"/>
              <a:t>Have the track profile portion of the state vector be variable length. A minimum length, but if there is a long flat section, the resolution would drop, so seeing further in distance space with same number of sample points. This would help the agent start moving at the beginning for tracks that have a start section that is flat for longer distance than the minimum length.  This is sort of attune to how humans look ahead, the more features there are ahead, the less far we look, if there are few or no feature in the near distance, we sort of turn our focus away from that, and look far ahead, with poor resolution, to see what features we can.</a:t>
            </a:r>
          </a:p>
          <a:p>
            <a:pPr marL="514350" indent="-514350">
              <a:buFont typeface="+mj-lt"/>
              <a:buAutoNum type="arabicPeriod"/>
            </a:pPr>
            <a:r>
              <a:rPr lang="en-US" sz="1000" dirty="0"/>
              <a:t>I think that maybe a non-linear sampling of the track elevation ahead of  the bike might work better. E.g. at 1m the sample resolution is 1m, and at 800m, it’s 5m. (800m is the length of </a:t>
            </a:r>
            <a:r>
              <a:rPr lang="en-US" sz="1000" dirty="0" err="1"/>
              <a:t>redbull</a:t>
            </a:r>
            <a:r>
              <a:rPr lang="en-US" sz="1000" dirty="0"/>
              <a:t> straight rhythm track). The outcome is much larger state space.</a:t>
            </a:r>
          </a:p>
          <a:p>
            <a:pPr marL="0" indent="0">
              <a:buNone/>
            </a:pPr>
            <a:r>
              <a:rPr lang="en-US" sz="1000" dirty="0"/>
              <a:t>Agent and hyper parameters</a:t>
            </a:r>
          </a:p>
          <a:p>
            <a:pPr>
              <a:buFont typeface="+mj-lt"/>
              <a:buAutoNum type="arabicPeriod"/>
            </a:pPr>
            <a:r>
              <a:rPr lang="en-US" sz="1000" dirty="0"/>
              <a:t>Setup multi-treading</a:t>
            </a:r>
          </a:p>
          <a:p>
            <a:pPr>
              <a:buFont typeface="+mj-lt"/>
              <a:buAutoNum type="arabicPeriod"/>
            </a:pPr>
            <a:r>
              <a:rPr lang="en-US" sz="1000" dirty="0"/>
              <a:t>Setup Bayesian optimization</a:t>
            </a:r>
          </a:p>
          <a:p>
            <a:pPr>
              <a:buFont typeface="+mj-lt"/>
              <a:buAutoNum type="arabicPeriod"/>
            </a:pPr>
            <a:r>
              <a:rPr lang="en-US" sz="1000" dirty="0"/>
              <a:t>Model architecture</a:t>
            </a:r>
          </a:p>
          <a:p>
            <a:pPr lvl="1">
              <a:buFont typeface="+mj-lt"/>
              <a:buAutoNum type="arabicPeriod"/>
            </a:pPr>
            <a:r>
              <a:rPr lang="en-US" sz="1000" dirty="0"/>
              <a:t>Add drop out. Will this be helpful in this context?</a:t>
            </a:r>
          </a:p>
        </p:txBody>
      </p:sp>
    </p:spTree>
    <p:extLst>
      <p:ext uri="{BB962C8B-B14F-4D97-AF65-F5344CB8AC3E}">
        <p14:creationId xmlns:p14="http://schemas.microsoft.com/office/powerpoint/2010/main" val="42862083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0989F27B-A3C1-4976-B71B-6367DAEB769A}"/>
              </a:ext>
            </a:extLst>
          </p:cNvPr>
          <p:cNvSpPr>
            <a:spLocks noGrp="1"/>
          </p:cNvSpPr>
          <p:nvPr>
            <p:ph type="subTitle" idx="1"/>
          </p:nvPr>
        </p:nvSpPr>
        <p:spPr>
          <a:xfrm>
            <a:off x="0" y="114223"/>
            <a:ext cx="12082509" cy="1045064"/>
          </a:xfrm>
        </p:spPr>
        <p:txBody>
          <a:bodyPr>
            <a:normAutofit/>
          </a:bodyPr>
          <a:lstStyle/>
          <a:p>
            <a:pPr algn="l"/>
            <a:r>
              <a:rPr lang="en-US" sz="1600" dirty="0"/>
              <a:t>Free body diagrams for environment model (</a:t>
            </a:r>
            <a:r>
              <a:rPr lang="en-US" sz="1600" dirty="0" err="1"/>
              <a:t>supercross_env</a:t>
            </a:r>
            <a:r>
              <a:rPr lang="en-US" sz="1600" dirty="0"/>
              <a:t>). The bike model has only one wheel. There is only 1 DOF between wheel and bike. </a:t>
            </a:r>
          </a:p>
          <a:p>
            <a:pPr algn="l"/>
            <a:r>
              <a:rPr lang="en-US" sz="1600" dirty="0"/>
              <a:t>The wheel does not have “magic formula” style slip vs grip behavior. There is not DOF for wheel rotation, wheel rotation is relative to ground speed. There is however, grip as a function of normal force, so if wheel normal force is low, not all torque will result in bike acceleration.</a:t>
            </a:r>
          </a:p>
        </p:txBody>
      </p:sp>
      <p:cxnSp>
        <p:nvCxnSpPr>
          <p:cNvPr id="6" name="Straight Connector 5">
            <a:extLst>
              <a:ext uri="{FF2B5EF4-FFF2-40B4-BE49-F238E27FC236}">
                <a16:creationId xmlns:a16="http://schemas.microsoft.com/office/drawing/2014/main" id="{561B4C48-59C8-44FD-8F64-E7C37C679844}"/>
              </a:ext>
            </a:extLst>
          </p:cNvPr>
          <p:cNvCxnSpPr/>
          <p:nvPr/>
        </p:nvCxnSpPr>
        <p:spPr>
          <a:xfrm flipH="1">
            <a:off x="5541819" y="3242136"/>
            <a:ext cx="5828145" cy="1958109"/>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7DCEA7B5-809D-43B8-A58A-68885927C604}"/>
              </a:ext>
            </a:extLst>
          </p:cNvPr>
          <p:cNvCxnSpPr/>
          <p:nvPr/>
        </p:nvCxnSpPr>
        <p:spPr>
          <a:xfrm>
            <a:off x="5541819" y="5200245"/>
            <a:ext cx="5575300"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Arc 11">
            <a:extLst>
              <a:ext uri="{FF2B5EF4-FFF2-40B4-BE49-F238E27FC236}">
                <a16:creationId xmlns:a16="http://schemas.microsoft.com/office/drawing/2014/main" id="{58E1B019-3506-469D-BF6C-036C865F825C}"/>
              </a:ext>
            </a:extLst>
          </p:cNvPr>
          <p:cNvSpPr/>
          <p:nvPr/>
        </p:nvSpPr>
        <p:spPr>
          <a:xfrm rot="3411148">
            <a:off x="5951224" y="4364417"/>
            <a:ext cx="1403928" cy="1302326"/>
          </a:xfrm>
          <a:prstGeom prst="arc">
            <a:avLst>
              <a:gd name="adj1" fmla="val 16200000"/>
              <a:gd name="adj2" fmla="val 19199627"/>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TextBox 12">
            <a:extLst>
              <a:ext uri="{FF2B5EF4-FFF2-40B4-BE49-F238E27FC236}">
                <a16:creationId xmlns:a16="http://schemas.microsoft.com/office/drawing/2014/main" id="{9C468DD4-85DA-4B77-851D-EA258B43584C}"/>
              </a:ext>
            </a:extLst>
          </p:cNvPr>
          <p:cNvSpPr txBox="1"/>
          <p:nvPr/>
        </p:nvSpPr>
        <p:spPr>
          <a:xfrm>
            <a:off x="7375239" y="4646248"/>
            <a:ext cx="1025236" cy="369332"/>
          </a:xfrm>
          <a:prstGeom prst="rect">
            <a:avLst/>
          </a:prstGeom>
          <a:noFill/>
        </p:spPr>
        <p:txBody>
          <a:bodyPr wrap="square" rtlCol="0">
            <a:spAutoFit/>
          </a:bodyPr>
          <a:lstStyle/>
          <a:p>
            <a:r>
              <a:rPr lang="en-US" dirty="0">
                <a:solidFill>
                  <a:schemeClr val="accent1"/>
                </a:solidFill>
              </a:rPr>
              <a:t>theta</a:t>
            </a:r>
          </a:p>
        </p:txBody>
      </p:sp>
      <p:sp>
        <p:nvSpPr>
          <p:cNvPr id="14" name="Oval 13">
            <a:extLst>
              <a:ext uri="{FF2B5EF4-FFF2-40B4-BE49-F238E27FC236}">
                <a16:creationId xmlns:a16="http://schemas.microsoft.com/office/drawing/2014/main" id="{24053D25-2A23-4A22-A01E-48D17E4F3505}"/>
              </a:ext>
            </a:extLst>
          </p:cNvPr>
          <p:cNvSpPr/>
          <p:nvPr/>
        </p:nvSpPr>
        <p:spPr>
          <a:xfrm>
            <a:off x="8118762" y="3526366"/>
            <a:ext cx="674257" cy="67425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cxnSp>
        <p:nvCxnSpPr>
          <p:cNvPr id="16" name="Straight Arrow Connector 15">
            <a:extLst>
              <a:ext uri="{FF2B5EF4-FFF2-40B4-BE49-F238E27FC236}">
                <a16:creationId xmlns:a16="http://schemas.microsoft.com/office/drawing/2014/main" id="{508CE841-7729-4756-8368-650073D4811F}"/>
              </a:ext>
            </a:extLst>
          </p:cNvPr>
          <p:cNvCxnSpPr>
            <a:cxnSpLocks/>
          </p:cNvCxnSpPr>
          <p:nvPr/>
        </p:nvCxnSpPr>
        <p:spPr>
          <a:xfrm flipH="1" flipV="1">
            <a:off x="8599056" y="4180052"/>
            <a:ext cx="193963" cy="53780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0D35E47E-AF5A-4017-AD09-07192F67C04C}"/>
              </a:ext>
            </a:extLst>
          </p:cNvPr>
          <p:cNvSpPr txBox="1"/>
          <p:nvPr/>
        </p:nvSpPr>
        <p:spPr>
          <a:xfrm>
            <a:off x="8793019" y="4221190"/>
            <a:ext cx="1025236" cy="369332"/>
          </a:xfrm>
          <a:prstGeom prst="rect">
            <a:avLst/>
          </a:prstGeom>
          <a:noFill/>
        </p:spPr>
        <p:txBody>
          <a:bodyPr wrap="square" rtlCol="0">
            <a:spAutoFit/>
          </a:bodyPr>
          <a:lstStyle/>
          <a:p>
            <a:r>
              <a:rPr lang="en-US" dirty="0" err="1">
                <a:solidFill>
                  <a:srgbClr val="FF0000"/>
                </a:solidFill>
              </a:rPr>
              <a:t>Fn</a:t>
            </a:r>
            <a:endParaRPr lang="en-US" dirty="0">
              <a:solidFill>
                <a:srgbClr val="FF0000"/>
              </a:solidFill>
            </a:endParaRPr>
          </a:p>
        </p:txBody>
      </p:sp>
      <p:cxnSp>
        <p:nvCxnSpPr>
          <p:cNvPr id="19" name="Straight Arrow Connector 18">
            <a:extLst>
              <a:ext uri="{FF2B5EF4-FFF2-40B4-BE49-F238E27FC236}">
                <a16:creationId xmlns:a16="http://schemas.microsoft.com/office/drawing/2014/main" id="{A6476647-D830-43B7-BC05-DFCFC5D8B2C0}"/>
              </a:ext>
            </a:extLst>
          </p:cNvPr>
          <p:cNvCxnSpPr>
            <a:cxnSpLocks/>
          </p:cNvCxnSpPr>
          <p:nvPr/>
        </p:nvCxnSpPr>
        <p:spPr>
          <a:xfrm>
            <a:off x="8453581" y="2992754"/>
            <a:ext cx="0" cy="50113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1" name="TextBox 20">
            <a:extLst>
              <a:ext uri="{FF2B5EF4-FFF2-40B4-BE49-F238E27FC236}">
                <a16:creationId xmlns:a16="http://schemas.microsoft.com/office/drawing/2014/main" id="{2F33A86C-2EBB-4642-A79C-ECAF9621D84A}"/>
              </a:ext>
            </a:extLst>
          </p:cNvPr>
          <p:cNvSpPr txBox="1"/>
          <p:nvPr/>
        </p:nvSpPr>
        <p:spPr>
          <a:xfrm>
            <a:off x="8400475" y="2918394"/>
            <a:ext cx="1025236" cy="369332"/>
          </a:xfrm>
          <a:prstGeom prst="rect">
            <a:avLst/>
          </a:prstGeom>
          <a:noFill/>
        </p:spPr>
        <p:txBody>
          <a:bodyPr wrap="square" rtlCol="0">
            <a:spAutoFit/>
          </a:bodyPr>
          <a:lstStyle/>
          <a:p>
            <a:r>
              <a:rPr lang="en-US" dirty="0"/>
              <a:t>-Fs</a:t>
            </a:r>
          </a:p>
        </p:txBody>
      </p:sp>
      <p:cxnSp>
        <p:nvCxnSpPr>
          <p:cNvPr id="22" name="Straight Arrow Connector 21">
            <a:extLst>
              <a:ext uri="{FF2B5EF4-FFF2-40B4-BE49-F238E27FC236}">
                <a16:creationId xmlns:a16="http://schemas.microsoft.com/office/drawing/2014/main" id="{9BD04E3A-236C-43F1-9297-19ABA2AA9060}"/>
              </a:ext>
            </a:extLst>
          </p:cNvPr>
          <p:cNvCxnSpPr>
            <a:cxnSpLocks/>
          </p:cNvCxnSpPr>
          <p:nvPr/>
        </p:nvCxnSpPr>
        <p:spPr>
          <a:xfrm flipV="1">
            <a:off x="8455890" y="3630063"/>
            <a:ext cx="544174" cy="205722"/>
          </a:xfrm>
          <a:prstGeom prst="straightConnector1">
            <a:avLst/>
          </a:prstGeom>
          <a:ln>
            <a:solidFill>
              <a:schemeClr val="accent6"/>
            </a:solidFill>
            <a:tailEnd type="triangle"/>
          </a:ln>
        </p:spPr>
        <p:style>
          <a:lnRef idx="1">
            <a:schemeClr val="dk1"/>
          </a:lnRef>
          <a:fillRef idx="0">
            <a:schemeClr val="dk1"/>
          </a:fillRef>
          <a:effectRef idx="0">
            <a:schemeClr val="dk1"/>
          </a:effectRef>
          <a:fontRef idx="minor">
            <a:schemeClr val="tx1"/>
          </a:fontRef>
        </p:style>
      </p:cxnSp>
      <p:sp>
        <p:nvSpPr>
          <p:cNvPr id="25" name="TextBox 24">
            <a:extLst>
              <a:ext uri="{FF2B5EF4-FFF2-40B4-BE49-F238E27FC236}">
                <a16:creationId xmlns:a16="http://schemas.microsoft.com/office/drawing/2014/main" id="{D58C8E70-1972-4EC5-AED9-A6F8AF5EC4B2}"/>
              </a:ext>
            </a:extLst>
          </p:cNvPr>
          <p:cNvSpPr txBox="1"/>
          <p:nvPr/>
        </p:nvSpPr>
        <p:spPr>
          <a:xfrm>
            <a:off x="9000064" y="3393549"/>
            <a:ext cx="1025236" cy="369332"/>
          </a:xfrm>
          <a:prstGeom prst="rect">
            <a:avLst/>
          </a:prstGeom>
          <a:noFill/>
        </p:spPr>
        <p:txBody>
          <a:bodyPr wrap="square" rtlCol="0">
            <a:spAutoFit/>
          </a:bodyPr>
          <a:lstStyle/>
          <a:p>
            <a:r>
              <a:rPr lang="en-US" dirty="0">
                <a:solidFill>
                  <a:schemeClr val="accent6"/>
                </a:solidFill>
              </a:rPr>
              <a:t>Ft</a:t>
            </a:r>
          </a:p>
        </p:txBody>
      </p:sp>
      <p:sp>
        <p:nvSpPr>
          <p:cNvPr id="26" name="Rectangle: Rounded Corners 25">
            <a:extLst>
              <a:ext uri="{FF2B5EF4-FFF2-40B4-BE49-F238E27FC236}">
                <a16:creationId xmlns:a16="http://schemas.microsoft.com/office/drawing/2014/main" id="{4183F7AD-F88C-4A8C-8D9E-94BC0F843312}"/>
              </a:ext>
            </a:extLst>
          </p:cNvPr>
          <p:cNvSpPr/>
          <p:nvPr/>
        </p:nvSpPr>
        <p:spPr>
          <a:xfrm>
            <a:off x="8036022" y="1783825"/>
            <a:ext cx="835118" cy="5683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50582452-E988-4828-8B61-4D67C882D9B5}"/>
              </a:ext>
            </a:extLst>
          </p:cNvPr>
          <p:cNvSpPr txBox="1"/>
          <p:nvPr/>
        </p:nvSpPr>
        <p:spPr>
          <a:xfrm>
            <a:off x="7416799" y="3641165"/>
            <a:ext cx="1025236" cy="369332"/>
          </a:xfrm>
          <a:prstGeom prst="rect">
            <a:avLst/>
          </a:prstGeom>
          <a:noFill/>
        </p:spPr>
        <p:txBody>
          <a:bodyPr wrap="square" rtlCol="0">
            <a:spAutoFit/>
          </a:bodyPr>
          <a:lstStyle/>
          <a:p>
            <a:r>
              <a:rPr lang="en-US" dirty="0">
                <a:solidFill>
                  <a:srgbClr val="FFC000"/>
                </a:solidFill>
              </a:rPr>
              <a:t>wheel</a:t>
            </a:r>
          </a:p>
        </p:txBody>
      </p:sp>
      <p:sp>
        <p:nvSpPr>
          <p:cNvPr id="28" name="TextBox 27">
            <a:extLst>
              <a:ext uri="{FF2B5EF4-FFF2-40B4-BE49-F238E27FC236}">
                <a16:creationId xmlns:a16="http://schemas.microsoft.com/office/drawing/2014/main" id="{04ECBD41-B222-48C6-8E60-70B4A4A985AE}"/>
              </a:ext>
            </a:extLst>
          </p:cNvPr>
          <p:cNvSpPr txBox="1"/>
          <p:nvPr/>
        </p:nvSpPr>
        <p:spPr>
          <a:xfrm>
            <a:off x="8118762" y="1441488"/>
            <a:ext cx="1025236" cy="369332"/>
          </a:xfrm>
          <a:prstGeom prst="rect">
            <a:avLst/>
          </a:prstGeom>
          <a:noFill/>
        </p:spPr>
        <p:txBody>
          <a:bodyPr wrap="square" rtlCol="0">
            <a:spAutoFit/>
          </a:bodyPr>
          <a:lstStyle/>
          <a:p>
            <a:r>
              <a:rPr lang="en-US" dirty="0">
                <a:solidFill>
                  <a:schemeClr val="accent2"/>
                </a:solidFill>
              </a:rPr>
              <a:t>bike</a:t>
            </a:r>
          </a:p>
        </p:txBody>
      </p:sp>
      <p:cxnSp>
        <p:nvCxnSpPr>
          <p:cNvPr id="30" name="Straight Arrow Connector 29">
            <a:extLst>
              <a:ext uri="{FF2B5EF4-FFF2-40B4-BE49-F238E27FC236}">
                <a16:creationId xmlns:a16="http://schemas.microsoft.com/office/drawing/2014/main" id="{18B9EB31-5B45-401A-AA5E-2C5A80F653F2}"/>
              </a:ext>
            </a:extLst>
          </p:cNvPr>
          <p:cNvCxnSpPr>
            <a:cxnSpLocks/>
          </p:cNvCxnSpPr>
          <p:nvPr/>
        </p:nvCxnSpPr>
        <p:spPr>
          <a:xfrm flipV="1">
            <a:off x="8439725" y="2352192"/>
            <a:ext cx="0" cy="40041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4" name="TextBox 33">
            <a:extLst>
              <a:ext uri="{FF2B5EF4-FFF2-40B4-BE49-F238E27FC236}">
                <a16:creationId xmlns:a16="http://schemas.microsoft.com/office/drawing/2014/main" id="{7EF4D808-160C-47F1-90CD-391FBFEEBDC9}"/>
              </a:ext>
            </a:extLst>
          </p:cNvPr>
          <p:cNvSpPr txBox="1"/>
          <p:nvPr/>
        </p:nvSpPr>
        <p:spPr>
          <a:xfrm>
            <a:off x="8150270" y="2596651"/>
            <a:ext cx="1025236" cy="369332"/>
          </a:xfrm>
          <a:prstGeom prst="rect">
            <a:avLst/>
          </a:prstGeom>
          <a:noFill/>
        </p:spPr>
        <p:txBody>
          <a:bodyPr wrap="square" rtlCol="0">
            <a:spAutoFit/>
          </a:bodyPr>
          <a:lstStyle/>
          <a:p>
            <a:r>
              <a:rPr lang="en-US" dirty="0"/>
              <a:t>Fs</a:t>
            </a:r>
          </a:p>
        </p:txBody>
      </p:sp>
      <p:cxnSp>
        <p:nvCxnSpPr>
          <p:cNvPr id="35" name="Straight Arrow Connector 34">
            <a:extLst>
              <a:ext uri="{FF2B5EF4-FFF2-40B4-BE49-F238E27FC236}">
                <a16:creationId xmlns:a16="http://schemas.microsoft.com/office/drawing/2014/main" id="{EB31B4B7-E5D9-4209-B03C-E7DAD02CE2A7}"/>
              </a:ext>
            </a:extLst>
          </p:cNvPr>
          <p:cNvCxnSpPr>
            <a:cxnSpLocks/>
          </p:cNvCxnSpPr>
          <p:nvPr/>
        </p:nvCxnSpPr>
        <p:spPr>
          <a:xfrm>
            <a:off x="8319654" y="2012516"/>
            <a:ext cx="0" cy="501132"/>
          </a:xfrm>
          <a:prstGeom prst="straightConnector1">
            <a:avLst/>
          </a:prstGeom>
          <a:ln>
            <a:solidFill>
              <a:srgbClr val="7030A0"/>
            </a:solidFill>
            <a:tailEnd type="triangle"/>
          </a:ln>
        </p:spPr>
        <p:style>
          <a:lnRef idx="1">
            <a:schemeClr val="dk1"/>
          </a:lnRef>
          <a:fillRef idx="0">
            <a:schemeClr val="dk1"/>
          </a:fillRef>
          <a:effectRef idx="0">
            <a:schemeClr val="dk1"/>
          </a:effectRef>
          <a:fontRef idx="minor">
            <a:schemeClr val="tx1"/>
          </a:fontRef>
        </p:style>
      </p:cxnSp>
      <p:sp>
        <p:nvSpPr>
          <p:cNvPr id="36" name="TextBox 35">
            <a:extLst>
              <a:ext uri="{FF2B5EF4-FFF2-40B4-BE49-F238E27FC236}">
                <a16:creationId xmlns:a16="http://schemas.microsoft.com/office/drawing/2014/main" id="{E76C5D7B-C6FD-4C59-A379-CD047C60A632}"/>
              </a:ext>
            </a:extLst>
          </p:cNvPr>
          <p:cNvSpPr txBox="1"/>
          <p:nvPr/>
        </p:nvSpPr>
        <p:spPr>
          <a:xfrm>
            <a:off x="7901712" y="2320499"/>
            <a:ext cx="1025236" cy="369332"/>
          </a:xfrm>
          <a:prstGeom prst="rect">
            <a:avLst/>
          </a:prstGeom>
          <a:noFill/>
        </p:spPr>
        <p:txBody>
          <a:bodyPr wrap="square" rtlCol="0">
            <a:spAutoFit/>
          </a:bodyPr>
          <a:lstStyle/>
          <a:p>
            <a:r>
              <a:rPr lang="en-US" dirty="0">
                <a:solidFill>
                  <a:srgbClr val="7030A0"/>
                </a:solidFill>
              </a:rPr>
              <a:t>-</a:t>
            </a:r>
            <a:r>
              <a:rPr lang="en-US" dirty="0" err="1">
                <a:solidFill>
                  <a:srgbClr val="7030A0"/>
                </a:solidFill>
              </a:rPr>
              <a:t>Fg</a:t>
            </a:r>
            <a:endParaRPr lang="en-US" dirty="0">
              <a:solidFill>
                <a:srgbClr val="7030A0"/>
              </a:solidFill>
            </a:endParaRPr>
          </a:p>
        </p:txBody>
      </p:sp>
      <p:cxnSp>
        <p:nvCxnSpPr>
          <p:cNvPr id="37" name="Straight Arrow Connector 36">
            <a:extLst>
              <a:ext uri="{FF2B5EF4-FFF2-40B4-BE49-F238E27FC236}">
                <a16:creationId xmlns:a16="http://schemas.microsoft.com/office/drawing/2014/main" id="{2F26FE23-23FC-4011-9E8D-121EE5563715}"/>
              </a:ext>
            </a:extLst>
          </p:cNvPr>
          <p:cNvCxnSpPr>
            <a:cxnSpLocks/>
          </p:cNvCxnSpPr>
          <p:nvPr/>
        </p:nvCxnSpPr>
        <p:spPr>
          <a:xfrm flipH="1">
            <a:off x="7621157" y="2043422"/>
            <a:ext cx="708313" cy="16780"/>
          </a:xfrm>
          <a:prstGeom prst="straightConnector1">
            <a:avLst/>
          </a:prstGeom>
          <a:ln>
            <a:solidFill>
              <a:srgbClr val="00B0F0"/>
            </a:solidFill>
            <a:tailEnd type="triangle"/>
          </a:ln>
        </p:spPr>
        <p:style>
          <a:lnRef idx="1">
            <a:schemeClr val="dk1"/>
          </a:lnRef>
          <a:fillRef idx="0">
            <a:schemeClr val="dk1"/>
          </a:fillRef>
          <a:effectRef idx="0">
            <a:schemeClr val="dk1"/>
          </a:effectRef>
          <a:fontRef idx="minor">
            <a:schemeClr val="tx1"/>
          </a:fontRef>
        </p:style>
      </p:cxnSp>
      <p:sp>
        <p:nvSpPr>
          <p:cNvPr id="42" name="TextBox 41">
            <a:extLst>
              <a:ext uri="{FF2B5EF4-FFF2-40B4-BE49-F238E27FC236}">
                <a16:creationId xmlns:a16="http://schemas.microsoft.com/office/drawing/2014/main" id="{194006C2-3FD1-4432-9D31-398FCABA016B}"/>
              </a:ext>
            </a:extLst>
          </p:cNvPr>
          <p:cNvSpPr txBox="1"/>
          <p:nvPr/>
        </p:nvSpPr>
        <p:spPr>
          <a:xfrm>
            <a:off x="6820608" y="1841275"/>
            <a:ext cx="1025236" cy="369332"/>
          </a:xfrm>
          <a:prstGeom prst="rect">
            <a:avLst/>
          </a:prstGeom>
          <a:noFill/>
        </p:spPr>
        <p:txBody>
          <a:bodyPr wrap="square" rtlCol="0">
            <a:spAutoFit/>
          </a:bodyPr>
          <a:lstStyle/>
          <a:p>
            <a:r>
              <a:rPr lang="en-US" dirty="0">
                <a:solidFill>
                  <a:srgbClr val="00B0F0"/>
                </a:solidFill>
              </a:rPr>
              <a:t>-</a:t>
            </a:r>
            <a:r>
              <a:rPr lang="en-US" dirty="0" err="1">
                <a:solidFill>
                  <a:srgbClr val="00B0F0"/>
                </a:solidFill>
              </a:rPr>
              <a:t>Fdragx</a:t>
            </a:r>
            <a:endParaRPr lang="en-US" dirty="0">
              <a:solidFill>
                <a:srgbClr val="00B0F0"/>
              </a:solidFill>
            </a:endParaRPr>
          </a:p>
        </p:txBody>
      </p:sp>
      <p:cxnSp>
        <p:nvCxnSpPr>
          <p:cNvPr id="43" name="Straight Arrow Connector 42">
            <a:extLst>
              <a:ext uri="{FF2B5EF4-FFF2-40B4-BE49-F238E27FC236}">
                <a16:creationId xmlns:a16="http://schemas.microsoft.com/office/drawing/2014/main" id="{D83F30CC-5103-409A-899D-F809383912D3}"/>
              </a:ext>
            </a:extLst>
          </p:cNvPr>
          <p:cNvCxnSpPr>
            <a:cxnSpLocks/>
          </p:cNvCxnSpPr>
          <p:nvPr/>
        </p:nvCxnSpPr>
        <p:spPr>
          <a:xfrm>
            <a:off x="8651828" y="2030086"/>
            <a:ext cx="0" cy="505635"/>
          </a:xfrm>
          <a:prstGeom prst="straightConnector1">
            <a:avLst/>
          </a:prstGeom>
          <a:ln>
            <a:solidFill>
              <a:srgbClr val="00B0F0"/>
            </a:solidFill>
            <a:tailEnd type="triangle"/>
          </a:ln>
        </p:spPr>
        <p:style>
          <a:lnRef idx="1">
            <a:schemeClr val="dk1"/>
          </a:lnRef>
          <a:fillRef idx="0">
            <a:schemeClr val="dk1"/>
          </a:fillRef>
          <a:effectRef idx="0">
            <a:schemeClr val="dk1"/>
          </a:effectRef>
          <a:fontRef idx="minor">
            <a:schemeClr val="tx1"/>
          </a:fontRef>
        </p:style>
      </p:cxnSp>
      <p:sp>
        <p:nvSpPr>
          <p:cNvPr id="46" name="TextBox 45">
            <a:extLst>
              <a:ext uri="{FF2B5EF4-FFF2-40B4-BE49-F238E27FC236}">
                <a16:creationId xmlns:a16="http://schemas.microsoft.com/office/drawing/2014/main" id="{5970437E-6EE6-43A3-8A61-C3B6C648BF0D}"/>
              </a:ext>
            </a:extLst>
          </p:cNvPr>
          <p:cNvSpPr txBox="1"/>
          <p:nvPr/>
        </p:nvSpPr>
        <p:spPr>
          <a:xfrm>
            <a:off x="8631380" y="2357197"/>
            <a:ext cx="1025236" cy="369332"/>
          </a:xfrm>
          <a:prstGeom prst="rect">
            <a:avLst/>
          </a:prstGeom>
          <a:noFill/>
        </p:spPr>
        <p:txBody>
          <a:bodyPr wrap="square" rtlCol="0">
            <a:spAutoFit/>
          </a:bodyPr>
          <a:lstStyle/>
          <a:p>
            <a:r>
              <a:rPr lang="en-US" dirty="0">
                <a:solidFill>
                  <a:srgbClr val="00B0F0"/>
                </a:solidFill>
              </a:rPr>
              <a:t>-</a:t>
            </a:r>
            <a:r>
              <a:rPr lang="en-US" dirty="0" err="1">
                <a:solidFill>
                  <a:srgbClr val="00B0F0"/>
                </a:solidFill>
              </a:rPr>
              <a:t>Fdragy</a:t>
            </a:r>
            <a:endParaRPr lang="en-US" dirty="0">
              <a:solidFill>
                <a:srgbClr val="00B0F0"/>
              </a:solidFill>
            </a:endParaRPr>
          </a:p>
        </p:txBody>
      </p:sp>
      <p:sp>
        <p:nvSpPr>
          <p:cNvPr id="47" name="TextBox 46">
            <a:extLst>
              <a:ext uri="{FF2B5EF4-FFF2-40B4-BE49-F238E27FC236}">
                <a16:creationId xmlns:a16="http://schemas.microsoft.com/office/drawing/2014/main" id="{0BDFAF93-26DB-498E-B388-47DB7304CC62}"/>
              </a:ext>
            </a:extLst>
          </p:cNvPr>
          <p:cNvSpPr txBox="1"/>
          <p:nvPr/>
        </p:nvSpPr>
        <p:spPr>
          <a:xfrm>
            <a:off x="8044873" y="5241383"/>
            <a:ext cx="2716578" cy="923330"/>
          </a:xfrm>
          <a:prstGeom prst="rect">
            <a:avLst/>
          </a:prstGeom>
          <a:noFill/>
        </p:spPr>
        <p:txBody>
          <a:bodyPr wrap="none" rtlCol="0">
            <a:spAutoFit/>
          </a:bodyPr>
          <a:lstStyle/>
          <a:p>
            <a:r>
              <a:rPr lang="en-US" dirty="0"/>
              <a:t>Bike Free Body</a:t>
            </a:r>
          </a:p>
          <a:p>
            <a:r>
              <a:rPr lang="en-US" dirty="0"/>
              <a:t>Mb*</a:t>
            </a:r>
            <a:r>
              <a:rPr lang="en-US" dirty="0" err="1"/>
              <a:t>axb</a:t>
            </a:r>
            <a:r>
              <a:rPr lang="en-US" dirty="0"/>
              <a:t> = -</a:t>
            </a:r>
            <a:r>
              <a:rPr lang="en-US" dirty="0" err="1"/>
              <a:t>Fdragx</a:t>
            </a:r>
            <a:r>
              <a:rPr lang="en-US" dirty="0"/>
              <a:t> + </a:t>
            </a:r>
            <a:r>
              <a:rPr lang="en-US" dirty="0" err="1"/>
              <a:t>whlFx</a:t>
            </a:r>
            <a:r>
              <a:rPr lang="en-US" dirty="0"/>
              <a:t> </a:t>
            </a:r>
          </a:p>
          <a:p>
            <a:r>
              <a:rPr lang="en-US" dirty="0"/>
              <a:t>Mb*</a:t>
            </a:r>
            <a:r>
              <a:rPr lang="en-US" dirty="0" err="1"/>
              <a:t>ayb</a:t>
            </a:r>
            <a:r>
              <a:rPr lang="en-US" dirty="0"/>
              <a:t> = -</a:t>
            </a:r>
            <a:r>
              <a:rPr lang="en-US" dirty="0" err="1"/>
              <a:t>Fdragy</a:t>
            </a:r>
            <a:r>
              <a:rPr lang="en-US" dirty="0"/>
              <a:t> - </a:t>
            </a:r>
            <a:r>
              <a:rPr lang="en-US" dirty="0" err="1"/>
              <a:t>Fg</a:t>
            </a:r>
            <a:r>
              <a:rPr lang="en-US" dirty="0"/>
              <a:t> + Fs</a:t>
            </a:r>
          </a:p>
        </p:txBody>
      </p:sp>
      <p:sp>
        <p:nvSpPr>
          <p:cNvPr id="48" name="TextBox 47">
            <a:extLst>
              <a:ext uri="{FF2B5EF4-FFF2-40B4-BE49-F238E27FC236}">
                <a16:creationId xmlns:a16="http://schemas.microsoft.com/office/drawing/2014/main" id="{3D7E40BB-5988-47CF-95E8-EFCD02C52D56}"/>
              </a:ext>
            </a:extLst>
          </p:cNvPr>
          <p:cNvSpPr txBox="1"/>
          <p:nvPr/>
        </p:nvSpPr>
        <p:spPr>
          <a:xfrm>
            <a:off x="135646" y="3126624"/>
            <a:ext cx="5894160" cy="3693319"/>
          </a:xfrm>
          <a:prstGeom prst="rect">
            <a:avLst/>
          </a:prstGeom>
          <a:noFill/>
        </p:spPr>
        <p:txBody>
          <a:bodyPr wrap="square" rtlCol="0">
            <a:spAutoFit/>
          </a:bodyPr>
          <a:lstStyle/>
          <a:p>
            <a:r>
              <a:rPr lang="en-US" dirty="0"/>
              <a:t>Wheel Free Body</a:t>
            </a:r>
          </a:p>
          <a:p>
            <a:r>
              <a:rPr lang="en-US" dirty="0"/>
              <a:t>If </a:t>
            </a:r>
            <a:r>
              <a:rPr lang="en-US" dirty="0" err="1"/>
              <a:t>inAir</a:t>
            </a:r>
            <a:endParaRPr lang="en-US" dirty="0"/>
          </a:p>
          <a:p>
            <a:pPr marL="285750" indent="-285750">
              <a:buFont typeface="Arial" panose="020B0604020202020204" pitchFamily="34" charset="0"/>
              <a:buChar char="•"/>
            </a:pPr>
            <a:r>
              <a:rPr lang="en-US" dirty="0" err="1"/>
              <a:t>Fn</a:t>
            </a:r>
            <a:r>
              <a:rPr lang="en-US" dirty="0"/>
              <a:t>=Ft=</a:t>
            </a:r>
            <a:r>
              <a:rPr lang="en-US" dirty="0" err="1"/>
              <a:t>whlFx</a:t>
            </a:r>
            <a:r>
              <a:rPr lang="en-US" dirty="0"/>
              <a:t>=0</a:t>
            </a:r>
          </a:p>
          <a:p>
            <a:pPr marL="285750" indent="-285750">
              <a:buFont typeface="Arial" panose="020B0604020202020204" pitchFamily="34" charset="0"/>
              <a:buChar char="•"/>
            </a:pPr>
            <a:r>
              <a:rPr lang="en-US" dirty="0" err="1"/>
              <a:t>whlFy</a:t>
            </a:r>
            <a:r>
              <a:rPr lang="en-US" dirty="0"/>
              <a:t> =(-</a:t>
            </a:r>
            <a:r>
              <a:rPr lang="en-US" dirty="0" err="1"/>
              <a:t>Fg</a:t>
            </a:r>
            <a:r>
              <a:rPr lang="en-US" dirty="0"/>
              <a:t>-Fs)</a:t>
            </a:r>
          </a:p>
          <a:p>
            <a:r>
              <a:rPr lang="en-US" dirty="0"/>
              <a:t>Else</a:t>
            </a:r>
          </a:p>
          <a:p>
            <a:pPr marL="285750" indent="-285750">
              <a:buFont typeface="Arial" panose="020B0604020202020204" pitchFamily="34" charset="0"/>
              <a:buChar char="•"/>
            </a:pPr>
            <a:r>
              <a:rPr lang="en-US" dirty="0" err="1"/>
              <a:t>Fn</a:t>
            </a:r>
            <a:r>
              <a:rPr lang="en-US" dirty="0"/>
              <a:t>=(-</a:t>
            </a:r>
            <a:r>
              <a:rPr lang="en-US" dirty="0" err="1"/>
              <a:t>Fg</a:t>
            </a:r>
            <a:r>
              <a:rPr lang="en-US" dirty="0"/>
              <a:t>-Fs)*cos(theta)</a:t>
            </a:r>
          </a:p>
          <a:p>
            <a:pPr marL="285750" indent="-285750">
              <a:buFont typeface="Arial" panose="020B0604020202020204" pitchFamily="34" charset="0"/>
              <a:buChar char="•"/>
            </a:pPr>
            <a:r>
              <a:rPr lang="en-US" dirty="0"/>
              <a:t>Ft=min(</a:t>
            </a:r>
            <a:r>
              <a:rPr lang="en-US" dirty="0" err="1"/>
              <a:t>trq</a:t>
            </a:r>
            <a:r>
              <a:rPr lang="en-US" dirty="0"/>
              <a:t>/</a:t>
            </a:r>
            <a:r>
              <a:rPr lang="en-US" dirty="0" err="1"/>
              <a:t>whlRad,Fn</a:t>
            </a:r>
            <a:r>
              <a:rPr lang="en-US" dirty="0"/>
              <a:t>*nu)+(-</a:t>
            </a:r>
            <a:r>
              <a:rPr lang="en-US" dirty="0" err="1"/>
              <a:t>Fg</a:t>
            </a:r>
            <a:r>
              <a:rPr lang="en-US" dirty="0"/>
              <a:t>-Fs)*sin(theta)</a:t>
            </a:r>
          </a:p>
          <a:p>
            <a:pPr marL="285750" indent="-285750">
              <a:buFont typeface="Arial" panose="020B0604020202020204" pitchFamily="34" charset="0"/>
              <a:buChar char="•"/>
            </a:pPr>
            <a:r>
              <a:rPr lang="en-US" dirty="0" err="1"/>
              <a:t>whlFx</a:t>
            </a:r>
            <a:r>
              <a:rPr lang="en-US" dirty="0"/>
              <a:t> = -</a:t>
            </a:r>
            <a:r>
              <a:rPr lang="en-US" dirty="0" err="1"/>
              <a:t>Fn</a:t>
            </a:r>
            <a:r>
              <a:rPr lang="en-US" dirty="0"/>
              <a:t>*sin(theta)+Ft*cos(theta)</a:t>
            </a:r>
          </a:p>
          <a:p>
            <a:pPr marL="285750" indent="-285750">
              <a:buFont typeface="Arial" panose="020B0604020202020204" pitchFamily="34" charset="0"/>
              <a:buChar char="•"/>
            </a:pPr>
            <a:r>
              <a:rPr lang="en-US" dirty="0" err="1"/>
              <a:t>whlFy</a:t>
            </a:r>
            <a:r>
              <a:rPr lang="en-US" dirty="0"/>
              <a:t> = </a:t>
            </a:r>
            <a:r>
              <a:rPr lang="en-US" dirty="0" err="1"/>
              <a:t>Fn</a:t>
            </a:r>
            <a:r>
              <a:rPr lang="en-US" dirty="0"/>
              <a:t>*cos(theta)+Ft*sin(theta)</a:t>
            </a:r>
          </a:p>
          <a:p>
            <a:endParaRPr lang="en-US" dirty="0"/>
          </a:p>
          <a:p>
            <a:r>
              <a:rPr lang="en-US" dirty="0" err="1"/>
              <a:t>Axw</a:t>
            </a:r>
            <a:r>
              <a:rPr lang="en-US" dirty="0"/>
              <a:t>=</a:t>
            </a:r>
            <a:r>
              <a:rPr lang="en-US" dirty="0" err="1"/>
              <a:t>axb</a:t>
            </a:r>
            <a:r>
              <a:rPr lang="en-US" dirty="0"/>
              <a:t>, there is no x-</a:t>
            </a:r>
            <a:r>
              <a:rPr lang="en-US" dirty="0" err="1"/>
              <a:t>dir</a:t>
            </a:r>
            <a:r>
              <a:rPr lang="en-US" dirty="0"/>
              <a:t> DOF between wheel and bike</a:t>
            </a:r>
          </a:p>
          <a:p>
            <a:r>
              <a:rPr lang="en-US" dirty="0"/>
              <a:t>Mw*</a:t>
            </a:r>
            <a:r>
              <a:rPr lang="en-US" dirty="0" err="1"/>
              <a:t>ayw</a:t>
            </a:r>
            <a:r>
              <a:rPr lang="en-US" dirty="0"/>
              <a:t> = </a:t>
            </a:r>
            <a:r>
              <a:rPr lang="en-US" dirty="0" err="1"/>
              <a:t>whlFym</a:t>
            </a:r>
            <a:r>
              <a:rPr lang="en-US" dirty="0"/>
              <a:t> but this is irrelevant since wheel </a:t>
            </a:r>
            <a:r>
              <a:rPr lang="en-US" dirty="0" err="1"/>
              <a:t>ayw</a:t>
            </a:r>
            <a:r>
              <a:rPr lang="en-US" dirty="0"/>
              <a:t> is a function of following track profile.</a:t>
            </a:r>
          </a:p>
        </p:txBody>
      </p:sp>
      <p:cxnSp>
        <p:nvCxnSpPr>
          <p:cNvPr id="49" name="Straight Arrow Connector 48">
            <a:extLst>
              <a:ext uri="{FF2B5EF4-FFF2-40B4-BE49-F238E27FC236}">
                <a16:creationId xmlns:a16="http://schemas.microsoft.com/office/drawing/2014/main" id="{AA8565A9-C224-45B4-91A8-957AFCA35554}"/>
              </a:ext>
            </a:extLst>
          </p:cNvPr>
          <p:cNvCxnSpPr>
            <a:cxnSpLocks/>
          </p:cNvCxnSpPr>
          <p:nvPr/>
        </p:nvCxnSpPr>
        <p:spPr>
          <a:xfrm>
            <a:off x="8462815" y="3848738"/>
            <a:ext cx="0" cy="501132"/>
          </a:xfrm>
          <a:prstGeom prst="straightConnector1">
            <a:avLst/>
          </a:prstGeom>
          <a:ln>
            <a:solidFill>
              <a:srgbClr val="7030A0"/>
            </a:solidFill>
            <a:tailEnd type="triangle"/>
          </a:ln>
        </p:spPr>
        <p:style>
          <a:lnRef idx="1">
            <a:schemeClr val="dk1"/>
          </a:lnRef>
          <a:fillRef idx="0">
            <a:schemeClr val="dk1"/>
          </a:fillRef>
          <a:effectRef idx="0">
            <a:schemeClr val="dk1"/>
          </a:effectRef>
          <a:fontRef idx="minor">
            <a:schemeClr val="tx1"/>
          </a:fontRef>
        </p:style>
      </p:cxnSp>
      <p:sp>
        <p:nvSpPr>
          <p:cNvPr id="50" name="TextBox 49">
            <a:extLst>
              <a:ext uri="{FF2B5EF4-FFF2-40B4-BE49-F238E27FC236}">
                <a16:creationId xmlns:a16="http://schemas.microsoft.com/office/drawing/2014/main" id="{C443211F-B2CF-4C47-AA90-0E65FF85165C}"/>
              </a:ext>
            </a:extLst>
          </p:cNvPr>
          <p:cNvSpPr txBox="1"/>
          <p:nvPr/>
        </p:nvSpPr>
        <p:spPr>
          <a:xfrm>
            <a:off x="8044873" y="4156721"/>
            <a:ext cx="1025236" cy="369332"/>
          </a:xfrm>
          <a:prstGeom prst="rect">
            <a:avLst/>
          </a:prstGeom>
          <a:noFill/>
        </p:spPr>
        <p:txBody>
          <a:bodyPr wrap="square" rtlCol="0">
            <a:spAutoFit/>
          </a:bodyPr>
          <a:lstStyle/>
          <a:p>
            <a:r>
              <a:rPr lang="en-US" dirty="0">
                <a:solidFill>
                  <a:srgbClr val="7030A0"/>
                </a:solidFill>
              </a:rPr>
              <a:t>-</a:t>
            </a:r>
            <a:r>
              <a:rPr lang="en-US" dirty="0" err="1">
                <a:solidFill>
                  <a:srgbClr val="7030A0"/>
                </a:solidFill>
              </a:rPr>
              <a:t>Fg</a:t>
            </a:r>
            <a:endParaRPr lang="en-US" dirty="0">
              <a:solidFill>
                <a:srgbClr val="7030A0"/>
              </a:solidFill>
            </a:endParaRPr>
          </a:p>
        </p:txBody>
      </p:sp>
    </p:spTree>
    <p:extLst>
      <p:ext uri="{BB962C8B-B14F-4D97-AF65-F5344CB8AC3E}">
        <p14:creationId xmlns:p14="http://schemas.microsoft.com/office/powerpoint/2010/main" val="22861173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0989F27B-A3C1-4976-B71B-6367DAEB769A}"/>
              </a:ext>
            </a:extLst>
          </p:cNvPr>
          <p:cNvSpPr>
            <a:spLocks noGrp="1"/>
          </p:cNvSpPr>
          <p:nvPr>
            <p:ph type="subTitle" idx="1"/>
          </p:nvPr>
        </p:nvSpPr>
        <p:spPr>
          <a:xfrm>
            <a:off x="0" y="114222"/>
            <a:ext cx="12082509" cy="6743777"/>
          </a:xfrm>
        </p:spPr>
        <p:txBody>
          <a:bodyPr>
            <a:normAutofit/>
          </a:bodyPr>
          <a:lstStyle/>
          <a:p>
            <a:pPr algn="l"/>
            <a:r>
              <a:rPr lang="en-US" sz="1600" dirty="0"/>
              <a:t>Describe (</a:t>
            </a:r>
            <a:r>
              <a:rPr lang="en-US" sz="1600" dirty="0" err="1"/>
              <a:t>supercross_track_maker</a:t>
            </a:r>
            <a:r>
              <a:rPr lang="en-US" sz="1600" dirty="0"/>
              <a:t>).  The track maker feeds track profiles to </a:t>
            </a:r>
            <a:r>
              <a:rPr lang="en-US" sz="1600" dirty="0" err="1"/>
              <a:t>supercross_env</a:t>
            </a:r>
            <a:r>
              <a:rPr lang="en-US" sz="1600" dirty="0"/>
              <a:t>. Track profiles are 2D, viewed from the side. The track maker makes track features: flats, triple jumps, table tops, on/offs, whoops, </a:t>
            </a:r>
            <a:r>
              <a:rPr lang="en-US" sz="1600" dirty="0" err="1"/>
              <a:t>etc</a:t>
            </a:r>
            <a:r>
              <a:rPr lang="en-US" sz="1600" dirty="0"/>
              <a:t>, it then combines these features in either pre-ordered sequences, or random sequences to make tracks of specific length.</a:t>
            </a:r>
          </a:p>
          <a:p>
            <a:pPr algn="l"/>
            <a:r>
              <a:rPr lang="en-US" sz="1600" dirty="0"/>
              <a:t>Example of randomly ordered set of flat, table top, on/off, and triple jump. Units here are in meters</a:t>
            </a:r>
          </a:p>
          <a:p>
            <a:pPr algn="l"/>
            <a:endParaRPr lang="en-US" sz="1600" dirty="0"/>
          </a:p>
          <a:p>
            <a:pPr algn="l"/>
            <a:endParaRPr lang="en-US" sz="1600" dirty="0"/>
          </a:p>
          <a:p>
            <a:pPr algn="l"/>
            <a:endParaRPr lang="en-US" sz="1600" dirty="0"/>
          </a:p>
          <a:p>
            <a:pPr algn="l"/>
            <a:endParaRPr lang="en-US" sz="1600" dirty="0"/>
          </a:p>
          <a:p>
            <a:pPr algn="l"/>
            <a:endParaRPr lang="en-US" sz="1600" dirty="0"/>
          </a:p>
          <a:p>
            <a:pPr algn="l"/>
            <a:r>
              <a:rPr lang="en-US" sz="1600" dirty="0"/>
              <a:t>Zoom into to a triple jump to see the details of the profile curves, joint, and non-curved sections: units here are feet.</a:t>
            </a:r>
          </a:p>
          <a:p>
            <a:pPr algn="l"/>
            <a:endParaRPr lang="en-US" sz="1600" dirty="0"/>
          </a:p>
          <a:p>
            <a:pPr algn="l"/>
            <a:endParaRPr lang="en-US" sz="1600" dirty="0"/>
          </a:p>
          <a:p>
            <a:pPr algn="l"/>
            <a:endParaRPr lang="en-US" sz="1600" dirty="0"/>
          </a:p>
          <a:p>
            <a:pPr algn="l"/>
            <a:endParaRPr lang="en-US" sz="1600" dirty="0"/>
          </a:p>
          <a:p>
            <a:pPr algn="l"/>
            <a:endParaRPr lang="en-US" sz="1600" dirty="0"/>
          </a:p>
          <a:p>
            <a:pPr algn="l"/>
            <a:r>
              <a:rPr lang="en-US" sz="1600" dirty="0"/>
              <a:t>Note, due to the natural aspect ratio of these tracks and features, they are very hard to show with equal X-Y scaling, and fit them on a compute screen. So note that Y axis is always over magnified.</a:t>
            </a:r>
          </a:p>
          <a:p>
            <a:pPr algn="l"/>
            <a:endParaRPr lang="en-US" sz="1600" dirty="0"/>
          </a:p>
          <a:p>
            <a:pPr algn="l"/>
            <a:endParaRPr lang="en-US" sz="1600" dirty="0"/>
          </a:p>
        </p:txBody>
      </p:sp>
      <p:pic>
        <p:nvPicPr>
          <p:cNvPr id="2" name="Picture 1">
            <a:extLst>
              <a:ext uri="{FF2B5EF4-FFF2-40B4-BE49-F238E27FC236}">
                <a16:creationId xmlns:a16="http://schemas.microsoft.com/office/drawing/2014/main" id="{11E564D2-0EE0-4A98-BCBF-D1116E02BE09}"/>
              </a:ext>
            </a:extLst>
          </p:cNvPr>
          <p:cNvPicPr>
            <a:picLocks noChangeAspect="1"/>
          </p:cNvPicPr>
          <p:nvPr/>
        </p:nvPicPr>
        <p:blipFill>
          <a:blip r:embed="rId2"/>
          <a:stretch>
            <a:fillRect/>
          </a:stretch>
        </p:blipFill>
        <p:spPr>
          <a:xfrm>
            <a:off x="0" y="1236805"/>
            <a:ext cx="12192000" cy="1664281"/>
          </a:xfrm>
          <a:prstGeom prst="rect">
            <a:avLst/>
          </a:prstGeom>
        </p:spPr>
      </p:pic>
      <p:pic>
        <p:nvPicPr>
          <p:cNvPr id="4" name="Picture 3">
            <a:extLst>
              <a:ext uri="{FF2B5EF4-FFF2-40B4-BE49-F238E27FC236}">
                <a16:creationId xmlns:a16="http://schemas.microsoft.com/office/drawing/2014/main" id="{43672AED-74C3-4E18-894D-2F909960C663}"/>
              </a:ext>
            </a:extLst>
          </p:cNvPr>
          <p:cNvPicPr>
            <a:picLocks noChangeAspect="1"/>
          </p:cNvPicPr>
          <p:nvPr/>
        </p:nvPicPr>
        <p:blipFill>
          <a:blip r:embed="rId3"/>
          <a:stretch>
            <a:fillRect/>
          </a:stretch>
        </p:blipFill>
        <p:spPr>
          <a:xfrm>
            <a:off x="0" y="3198445"/>
            <a:ext cx="12192000" cy="1516940"/>
          </a:xfrm>
          <a:prstGeom prst="rect">
            <a:avLst/>
          </a:prstGeom>
        </p:spPr>
      </p:pic>
    </p:spTree>
    <p:extLst>
      <p:ext uri="{BB962C8B-B14F-4D97-AF65-F5344CB8AC3E}">
        <p14:creationId xmlns:p14="http://schemas.microsoft.com/office/powerpoint/2010/main" val="36105195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4E0CB4-7CDA-4FDF-AB0C-39C5AAB36034}"/>
              </a:ext>
            </a:extLst>
          </p:cNvPr>
          <p:cNvSpPr>
            <a:spLocks noGrp="1"/>
          </p:cNvSpPr>
          <p:nvPr>
            <p:ph type="title"/>
          </p:nvPr>
        </p:nvSpPr>
        <p:spPr/>
        <p:txBody>
          <a:bodyPr/>
          <a:lstStyle/>
          <a:p>
            <a:r>
              <a:rPr lang="en-US" dirty="0"/>
              <a:t>Environment validation</a:t>
            </a:r>
          </a:p>
        </p:txBody>
      </p:sp>
      <p:sp>
        <p:nvSpPr>
          <p:cNvPr id="3" name="Subtitle 2">
            <a:extLst>
              <a:ext uri="{FF2B5EF4-FFF2-40B4-BE49-F238E27FC236}">
                <a16:creationId xmlns:a16="http://schemas.microsoft.com/office/drawing/2014/main" id="{10068E67-366C-413A-9689-9DC4F399CC7C}"/>
              </a:ext>
            </a:extLst>
          </p:cNvPr>
          <p:cNvSpPr txBox="1">
            <a:spLocks/>
          </p:cNvSpPr>
          <p:nvPr/>
        </p:nvSpPr>
        <p:spPr>
          <a:xfrm>
            <a:off x="103573" y="1968547"/>
            <a:ext cx="9144000" cy="473475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Table of contents:</a:t>
            </a:r>
          </a:p>
          <a:p>
            <a:pPr marL="514350" indent="-514350">
              <a:buFont typeface="+mj-lt"/>
              <a:buAutoNum type="arabicPeriod"/>
            </a:pPr>
            <a:r>
              <a:rPr lang="en-US" dirty="0"/>
              <a:t>Power and drag characteristics</a:t>
            </a:r>
          </a:p>
          <a:p>
            <a:pPr marL="514350" indent="-514350">
              <a:buFont typeface="+mj-lt"/>
              <a:buAutoNum type="arabicPeriod"/>
            </a:pPr>
            <a:r>
              <a:rPr lang="en-US" dirty="0"/>
              <a:t>Jumping and suspension behavior</a:t>
            </a:r>
          </a:p>
          <a:p>
            <a:pPr marL="514350" indent="-514350">
              <a:buFont typeface="+mj-lt"/>
              <a:buAutoNum type="arabicPeriod"/>
            </a:pPr>
            <a:r>
              <a:rPr lang="en-US" dirty="0"/>
              <a:t>Drop test (not yet shown)</a:t>
            </a:r>
          </a:p>
        </p:txBody>
      </p:sp>
    </p:spTree>
    <p:extLst>
      <p:ext uri="{BB962C8B-B14F-4D97-AF65-F5344CB8AC3E}">
        <p14:creationId xmlns:p14="http://schemas.microsoft.com/office/powerpoint/2010/main" val="611923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EC3AE23-9574-4C3F-B754-E74299D67259}"/>
              </a:ext>
            </a:extLst>
          </p:cNvPr>
          <p:cNvPicPr>
            <a:picLocks noChangeAspect="1"/>
          </p:cNvPicPr>
          <p:nvPr/>
        </p:nvPicPr>
        <p:blipFill>
          <a:blip r:embed="rId2"/>
          <a:stretch>
            <a:fillRect/>
          </a:stretch>
        </p:blipFill>
        <p:spPr>
          <a:xfrm>
            <a:off x="4779514" y="907345"/>
            <a:ext cx="3870664" cy="2908154"/>
          </a:xfrm>
          <a:prstGeom prst="rect">
            <a:avLst/>
          </a:prstGeom>
        </p:spPr>
      </p:pic>
      <p:sp>
        <p:nvSpPr>
          <p:cNvPr id="10" name="Subtitle 2">
            <a:extLst>
              <a:ext uri="{FF2B5EF4-FFF2-40B4-BE49-F238E27FC236}">
                <a16:creationId xmlns:a16="http://schemas.microsoft.com/office/drawing/2014/main" id="{9A5F9AA3-2E5B-4F47-911C-CFA57DC44BFF}"/>
              </a:ext>
            </a:extLst>
          </p:cNvPr>
          <p:cNvSpPr>
            <a:spLocks noGrp="1"/>
          </p:cNvSpPr>
          <p:nvPr>
            <p:ph type="subTitle" idx="1"/>
          </p:nvPr>
        </p:nvSpPr>
        <p:spPr>
          <a:xfrm>
            <a:off x="0" y="114223"/>
            <a:ext cx="12082509" cy="2693632"/>
          </a:xfrm>
        </p:spPr>
        <p:txBody>
          <a:bodyPr>
            <a:normAutofit/>
          </a:bodyPr>
          <a:lstStyle/>
          <a:p>
            <a:pPr algn="l"/>
            <a:r>
              <a:rPr lang="en-US" sz="1600" dirty="0"/>
              <a:t>Environment validation. Is the environment realistic relative to a real supercross bike and track?</a:t>
            </a:r>
          </a:p>
        </p:txBody>
      </p:sp>
      <p:sp>
        <p:nvSpPr>
          <p:cNvPr id="2" name="TextBox 1">
            <a:extLst>
              <a:ext uri="{FF2B5EF4-FFF2-40B4-BE49-F238E27FC236}">
                <a16:creationId xmlns:a16="http://schemas.microsoft.com/office/drawing/2014/main" id="{2CF4C17D-2BE4-4404-BA20-025F8D3E4BCC}"/>
              </a:ext>
            </a:extLst>
          </p:cNvPr>
          <p:cNvSpPr txBox="1"/>
          <p:nvPr/>
        </p:nvSpPr>
        <p:spPr>
          <a:xfrm>
            <a:off x="5901001" y="3235635"/>
            <a:ext cx="1835502" cy="369332"/>
          </a:xfrm>
          <a:prstGeom prst="rect">
            <a:avLst/>
          </a:prstGeom>
          <a:noFill/>
        </p:spPr>
        <p:txBody>
          <a:bodyPr wrap="none" rtlCol="0">
            <a:spAutoFit/>
          </a:bodyPr>
          <a:lstStyle/>
          <a:p>
            <a:r>
              <a:rPr lang="en-US" dirty="0"/>
              <a:t>Distance (meters)</a:t>
            </a:r>
          </a:p>
        </p:txBody>
      </p:sp>
      <p:sp>
        <p:nvSpPr>
          <p:cNvPr id="11" name="TextBox 10">
            <a:extLst>
              <a:ext uri="{FF2B5EF4-FFF2-40B4-BE49-F238E27FC236}">
                <a16:creationId xmlns:a16="http://schemas.microsoft.com/office/drawing/2014/main" id="{0BB15379-23A9-4A10-8343-D8386820BB42}"/>
              </a:ext>
            </a:extLst>
          </p:cNvPr>
          <p:cNvSpPr txBox="1"/>
          <p:nvPr/>
        </p:nvSpPr>
        <p:spPr>
          <a:xfrm rot="16200000">
            <a:off x="4077769" y="2176941"/>
            <a:ext cx="1265475" cy="369332"/>
          </a:xfrm>
          <a:prstGeom prst="rect">
            <a:avLst/>
          </a:prstGeom>
          <a:noFill/>
        </p:spPr>
        <p:txBody>
          <a:bodyPr wrap="none" rtlCol="0">
            <a:spAutoFit/>
          </a:bodyPr>
          <a:lstStyle/>
          <a:p>
            <a:r>
              <a:rPr lang="en-US" dirty="0"/>
              <a:t>Speed(m/s)</a:t>
            </a:r>
          </a:p>
        </p:txBody>
      </p:sp>
      <p:pic>
        <p:nvPicPr>
          <p:cNvPr id="3" name="Picture 2">
            <a:extLst>
              <a:ext uri="{FF2B5EF4-FFF2-40B4-BE49-F238E27FC236}">
                <a16:creationId xmlns:a16="http://schemas.microsoft.com/office/drawing/2014/main" id="{FE68E046-1FC8-4C8E-AB4A-76706FE3378D}"/>
              </a:ext>
            </a:extLst>
          </p:cNvPr>
          <p:cNvPicPr>
            <a:picLocks noChangeAspect="1"/>
          </p:cNvPicPr>
          <p:nvPr/>
        </p:nvPicPr>
        <p:blipFill>
          <a:blip r:embed="rId3"/>
          <a:stretch>
            <a:fillRect/>
          </a:stretch>
        </p:blipFill>
        <p:spPr>
          <a:xfrm>
            <a:off x="347926" y="1014825"/>
            <a:ext cx="3576314" cy="2393965"/>
          </a:xfrm>
          <a:prstGeom prst="rect">
            <a:avLst/>
          </a:prstGeom>
        </p:spPr>
      </p:pic>
      <p:sp>
        <p:nvSpPr>
          <p:cNvPr id="13" name="TextBox 12">
            <a:extLst>
              <a:ext uri="{FF2B5EF4-FFF2-40B4-BE49-F238E27FC236}">
                <a16:creationId xmlns:a16="http://schemas.microsoft.com/office/drawing/2014/main" id="{32086680-EC1D-4805-97A3-CDBA87475E1E}"/>
              </a:ext>
            </a:extLst>
          </p:cNvPr>
          <p:cNvSpPr txBox="1"/>
          <p:nvPr/>
        </p:nvSpPr>
        <p:spPr>
          <a:xfrm>
            <a:off x="347926" y="3446167"/>
            <a:ext cx="3572068" cy="369332"/>
          </a:xfrm>
          <a:prstGeom prst="rect">
            <a:avLst/>
          </a:prstGeom>
          <a:noFill/>
        </p:spPr>
        <p:txBody>
          <a:bodyPr wrap="none" rtlCol="0">
            <a:spAutoFit/>
          </a:bodyPr>
          <a:lstStyle/>
          <a:p>
            <a:r>
              <a:rPr lang="en-US" dirty="0"/>
              <a:t>Testing data obtained from internet.</a:t>
            </a:r>
          </a:p>
        </p:txBody>
      </p:sp>
      <p:sp>
        <p:nvSpPr>
          <p:cNvPr id="14" name="TextBox 13">
            <a:extLst>
              <a:ext uri="{FF2B5EF4-FFF2-40B4-BE49-F238E27FC236}">
                <a16:creationId xmlns:a16="http://schemas.microsoft.com/office/drawing/2014/main" id="{3EB88EB9-E877-49B3-A2BD-6BCC90969C1D}"/>
              </a:ext>
            </a:extLst>
          </p:cNvPr>
          <p:cNvSpPr txBox="1"/>
          <p:nvPr/>
        </p:nvSpPr>
        <p:spPr>
          <a:xfrm>
            <a:off x="5105270" y="451075"/>
            <a:ext cx="5262466" cy="646331"/>
          </a:xfrm>
          <a:prstGeom prst="rect">
            <a:avLst/>
          </a:prstGeom>
          <a:noFill/>
        </p:spPr>
        <p:txBody>
          <a:bodyPr wrap="none" rtlCol="0">
            <a:spAutoFit/>
          </a:bodyPr>
          <a:lstStyle/>
          <a:p>
            <a:r>
              <a:rPr lang="en-US" dirty="0"/>
              <a:t>Comparison between test data and model </a:t>
            </a:r>
          </a:p>
          <a:p>
            <a:r>
              <a:rPr lang="en-US" dirty="0"/>
              <a:t>(no learning agent, full throttle input to environment).</a:t>
            </a:r>
          </a:p>
        </p:txBody>
      </p:sp>
      <p:pic>
        <p:nvPicPr>
          <p:cNvPr id="15" name="Picture 14">
            <a:extLst>
              <a:ext uri="{FF2B5EF4-FFF2-40B4-BE49-F238E27FC236}">
                <a16:creationId xmlns:a16="http://schemas.microsoft.com/office/drawing/2014/main" id="{9F8A530C-C649-49FE-AB7F-E03DF309F284}"/>
              </a:ext>
            </a:extLst>
          </p:cNvPr>
          <p:cNvPicPr>
            <a:picLocks noChangeAspect="1"/>
          </p:cNvPicPr>
          <p:nvPr/>
        </p:nvPicPr>
        <p:blipFill>
          <a:blip r:embed="rId4"/>
          <a:stretch>
            <a:fillRect/>
          </a:stretch>
        </p:blipFill>
        <p:spPr>
          <a:xfrm>
            <a:off x="347926" y="3976600"/>
            <a:ext cx="3572068" cy="2536033"/>
          </a:xfrm>
          <a:prstGeom prst="rect">
            <a:avLst/>
          </a:prstGeom>
        </p:spPr>
      </p:pic>
      <p:pic>
        <p:nvPicPr>
          <p:cNvPr id="16" name="Picture 15">
            <a:extLst>
              <a:ext uri="{FF2B5EF4-FFF2-40B4-BE49-F238E27FC236}">
                <a16:creationId xmlns:a16="http://schemas.microsoft.com/office/drawing/2014/main" id="{AEF98570-5165-4700-8657-B91207F6F237}"/>
              </a:ext>
            </a:extLst>
          </p:cNvPr>
          <p:cNvPicPr>
            <a:picLocks noChangeAspect="1"/>
          </p:cNvPicPr>
          <p:nvPr/>
        </p:nvPicPr>
        <p:blipFill>
          <a:blip r:embed="rId5"/>
          <a:stretch>
            <a:fillRect/>
          </a:stretch>
        </p:blipFill>
        <p:spPr>
          <a:xfrm>
            <a:off x="5042223" y="4160199"/>
            <a:ext cx="3544908" cy="2644613"/>
          </a:xfrm>
          <a:prstGeom prst="rect">
            <a:avLst/>
          </a:prstGeom>
        </p:spPr>
      </p:pic>
      <p:sp>
        <p:nvSpPr>
          <p:cNvPr id="17" name="TextBox 16">
            <a:extLst>
              <a:ext uri="{FF2B5EF4-FFF2-40B4-BE49-F238E27FC236}">
                <a16:creationId xmlns:a16="http://schemas.microsoft.com/office/drawing/2014/main" id="{0A37D297-BCE9-4F5E-A833-8EDF62AF9792}"/>
              </a:ext>
            </a:extLst>
          </p:cNvPr>
          <p:cNvSpPr txBox="1"/>
          <p:nvPr/>
        </p:nvSpPr>
        <p:spPr>
          <a:xfrm rot="16200000">
            <a:off x="4224820" y="5129356"/>
            <a:ext cx="1265475" cy="369332"/>
          </a:xfrm>
          <a:prstGeom prst="rect">
            <a:avLst/>
          </a:prstGeom>
          <a:noFill/>
        </p:spPr>
        <p:txBody>
          <a:bodyPr wrap="none" rtlCol="0">
            <a:spAutoFit/>
          </a:bodyPr>
          <a:lstStyle/>
          <a:p>
            <a:r>
              <a:rPr lang="en-US" dirty="0"/>
              <a:t>Speed(m/s)</a:t>
            </a:r>
          </a:p>
        </p:txBody>
      </p:sp>
      <p:sp>
        <p:nvSpPr>
          <p:cNvPr id="18" name="TextBox 17">
            <a:extLst>
              <a:ext uri="{FF2B5EF4-FFF2-40B4-BE49-F238E27FC236}">
                <a16:creationId xmlns:a16="http://schemas.microsoft.com/office/drawing/2014/main" id="{0F57DF6E-EC57-4D9D-8E0C-44E30B38E978}"/>
              </a:ext>
            </a:extLst>
          </p:cNvPr>
          <p:cNvSpPr txBox="1"/>
          <p:nvPr/>
        </p:nvSpPr>
        <p:spPr>
          <a:xfrm>
            <a:off x="6041254" y="6037593"/>
            <a:ext cx="933269" cy="369332"/>
          </a:xfrm>
          <a:prstGeom prst="rect">
            <a:avLst/>
          </a:prstGeom>
          <a:noFill/>
        </p:spPr>
        <p:txBody>
          <a:bodyPr wrap="none" rtlCol="0">
            <a:spAutoFit/>
          </a:bodyPr>
          <a:lstStyle/>
          <a:p>
            <a:r>
              <a:rPr lang="en-US" dirty="0"/>
              <a:t>Time (s)</a:t>
            </a:r>
          </a:p>
        </p:txBody>
      </p:sp>
    </p:spTree>
    <p:extLst>
      <p:ext uri="{BB962C8B-B14F-4D97-AF65-F5344CB8AC3E}">
        <p14:creationId xmlns:p14="http://schemas.microsoft.com/office/powerpoint/2010/main" val="12773216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AD635E4-D1E9-440E-856A-25A6F2AC923E}"/>
              </a:ext>
            </a:extLst>
          </p:cNvPr>
          <p:cNvPicPr>
            <a:picLocks noChangeAspect="1"/>
          </p:cNvPicPr>
          <p:nvPr/>
        </p:nvPicPr>
        <p:blipFill>
          <a:blip r:embed="rId2"/>
          <a:stretch>
            <a:fillRect/>
          </a:stretch>
        </p:blipFill>
        <p:spPr>
          <a:xfrm>
            <a:off x="111967" y="840256"/>
            <a:ext cx="5605698" cy="2851516"/>
          </a:xfrm>
          <a:prstGeom prst="rect">
            <a:avLst/>
          </a:prstGeom>
        </p:spPr>
      </p:pic>
      <p:pic>
        <p:nvPicPr>
          <p:cNvPr id="5" name="Picture 4">
            <a:extLst>
              <a:ext uri="{FF2B5EF4-FFF2-40B4-BE49-F238E27FC236}">
                <a16:creationId xmlns:a16="http://schemas.microsoft.com/office/drawing/2014/main" id="{F7E6F7A8-B52D-48D1-8870-E4BCFF5CD49D}"/>
              </a:ext>
            </a:extLst>
          </p:cNvPr>
          <p:cNvPicPr>
            <a:picLocks noChangeAspect="1"/>
          </p:cNvPicPr>
          <p:nvPr/>
        </p:nvPicPr>
        <p:blipFill>
          <a:blip r:embed="rId3"/>
          <a:stretch>
            <a:fillRect/>
          </a:stretch>
        </p:blipFill>
        <p:spPr>
          <a:xfrm>
            <a:off x="6176864" y="840256"/>
            <a:ext cx="5626360" cy="2851516"/>
          </a:xfrm>
          <a:prstGeom prst="rect">
            <a:avLst/>
          </a:prstGeom>
        </p:spPr>
      </p:pic>
      <p:sp>
        <p:nvSpPr>
          <p:cNvPr id="6" name="TextBox 5">
            <a:extLst>
              <a:ext uri="{FF2B5EF4-FFF2-40B4-BE49-F238E27FC236}">
                <a16:creationId xmlns:a16="http://schemas.microsoft.com/office/drawing/2014/main" id="{AC118E5B-42C7-4FD9-9997-8CF6C3253950}"/>
              </a:ext>
            </a:extLst>
          </p:cNvPr>
          <p:cNvSpPr txBox="1"/>
          <p:nvPr/>
        </p:nvSpPr>
        <p:spPr>
          <a:xfrm>
            <a:off x="1045029" y="1318994"/>
            <a:ext cx="1377300" cy="369332"/>
          </a:xfrm>
          <a:prstGeom prst="rect">
            <a:avLst/>
          </a:prstGeom>
          <a:noFill/>
        </p:spPr>
        <p:txBody>
          <a:bodyPr wrap="none" rtlCol="0">
            <a:spAutoFit/>
          </a:bodyPr>
          <a:lstStyle/>
          <a:p>
            <a:r>
              <a:rPr lang="en-US" dirty="0"/>
              <a:t>10% and 10x</a:t>
            </a:r>
          </a:p>
        </p:txBody>
      </p:sp>
      <p:sp>
        <p:nvSpPr>
          <p:cNvPr id="7" name="TextBox 6">
            <a:extLst>
              <a:ext uri="{FF2B5EF4-FFF2-40B4-BE49-F238E27FC236}">
                <a16:creationId xmlns:a16="http://schemas.microsoft.com/office/drawing/2014/main" id="{A2B1AF72-9563-4BEA-AC0A-31343F8A22E9}"/>
              </a:ext>
            </a:extLst>
          </p:cNvPr>
          <p:cNvSpPr txBox="1"/>
          <p:nvPr/>
        </p:nvSpPr>
        <p:spPr>
          <a:xfrm>
            <a:off x="7128769" y="1318994"/>
            <a:ext cx="1377300" cy="369332"/>
          </a:xfrm>
          <a:prstGeom prst="rect">
            <a:avLst/>
          </a:prstGeom>
          <a:noFill/>
        </p:spPr>
        <p:txBody>
          <a:bodyPr wrap="none" rtlCol="0">
            <a:spAutoFit/>
          </a:bodyPr>
          <a:lstStyle/>
          <a:p>
            <a:r>
              <a:rPr lang="en-US" dirty="0"/>
              <a:t>30% and 10x</a:t>
            </a:r>
          </a:p>
        </p:txBody>
      </p:sp>
      <p:pic>
        <p:nvPicPr>
          <p:cNvPr id="8" name="Picture 7">
            <a:extLst>
              <a:ext uri="{FF2B5EF4-FFF2-40B4-BE49-F238E27FC236}">
                <a16:creationId xmlns:a16="http://schemas.microsoft.com/office/drawing/2014/main" id="{A158987A-462C-4E50-9F05-5AAD4F84431E}"/>
              </a:ext>
            </a:extLst>
          </p:cNvPr>
          <p:cNvPicPr>
            <a:picLocks noChangeAspect="1"/>
          </p:cNvPicPr>
          <p:nvPr/>
        </p:nvPicPr>
        <p:blipFill>
          <a:blip r:embed="rId4"/>
          <a:stretch>
            <a:fillRect/>
          </a:stretch>
        </p:blipFill>
        <p:spPr>
          <a:xfrm>
            <a:off x="91305" y="3922718"/>
            <a:ext cx="5626360" cy="2854684"/>
          </a:xfrm>
          <a:prstGeom prst="rect">
            <a:avLst/>
          </a:prstGeom>
        </p:spPr>
      </p:pic>
      <p:sp>
        <p:nvSpPr>
          <p:cNvPr id="9" name="TextBox 8">
            <a:extLst>
              <a:ext uri="{FF2B5EF4-FFF2-40B4-BE49-F238E27FC236}">
                <a16:creationId xmlns:a16="http://schemas.microsoft.com/office/drawing/2014/main" id="{788A9C08-A3DF-4235-BA47-55E7A317EE5A}"/>
              </a:ext>
            </a:extLst>
          </p:cNvPr>
          <p:cNvSpPr txBox="1"/>
          <p:nvPr/>
        </p:nvSpPr>
        <p:spPr>
          <a:xfrm>
            <a:off x="461215" y="4621487"/>
            <a:ext cx="1377300" cy="369332"/>
          </a:xfrm>
          <a:prstGeom prst="rect">
            <a:avLst/>
          </a:prstGeom>
          <a:noFill/>
        </p:spPr>
        <p:txBody>
          <a:bodyPr wrap="none" rtlCol="0">
            <a:spAutoFit/>
          </a:bodyPr>
          <a:lstStyle/>
          <a:p>
            <a:r>
              <a:rPr lang="en-US" dirty="0"/>
              <a:t>50% and 10x</a:t>
            </a:r>
          </a:p>
        </p:txBody>
      </p:sp>
      <p:pic>
        <p:nvPicPr>
          <p:cNvPr id="10" name="Picture 9">
            <a:extLst>
              <a:ext uri="{FF2B5EF4-FFF2-40B4-BE49-F238E27FC236}">
                <a16:creationId xmlns:a16="http://schemas.microsoft.com/office/drawing/2014/main" id="{255E3642-54B9-4B08-A343-E730E6802B7A}"/>
              </a:ext>
            </a:extLst>
          </p:cNvPr>
          <p:cNvPicPr>
            <a:picLocks noChangeAspect="1"/>
          </p:cNvPicPr>
          <p:nvPr/>
        </p:nvPicPr>
        <p:blipFill>
          <a:blip r:embed="rId5"/>
          <a:stretch>
            <a:fillRect/>
          </a:stretch>
        </p:blipFill>
        <p:spPr>
          <a:xfrm>
            <a:off x="6176864" y="3922718"/>
            <a:ext cx="5633838" cy="2851516"/>
          </a:xfrm>
          <a:prstGeom prst="rect">
            <a:avLst/>
          </a:prstGeom>
        </p:spPr>
      </p:pic>
      <p:sp>
        <p:nvSpPr>
          <p:cNvPr id="11" name="TextBox 10">
            <a:extLst>
              <a:ext uri="{FF2B5EF4-FFF2-40B4-BE49-F238E27FC236}">
                <a16:creationId xmlns:a16="http://schemas.microsoft.com/office/drawing/2014/main" id="{2BE5EC9A-BB7B-4891-A106-FBCCF58C7D40}"/>
              </a:ext>
            </a:extLst>
          </p:cNvPr>
          <p:cNvSpPr txBox="1"/>
          <p:nvPr/>
        </p:nvSpPr>
        <p:spPr>
          <a:xfrm>
            <a:off x="6381192" y="4497070"/>
            <a:ext cx="2872453" cy="646331"/>
          </a:xfrm>
          <a:prstGeom prst="rect">
            <a:avLst/>
          </a:prstGeom>
          <a:noFill/>
        </p:spPr>
        <p:txBody>
          <a:bodyPr wrap="none" rtlCol="0">
            <a:spAutoFit/>
          </a:bodyPr>
          <a:lstStyle/>
          <a:p>
            <a:r>
              <a:rPr lang="en-US" dirty="0"/>
              <a:t>30% and 5x</a:t>
            </a:r>
          </a:p>
          <a:p>
            <a:r>
              <a:rPr lang="en-US" dirty="0"/>
              <a:t>Selected by visual inspection</a:t>
            </a:r>
          </a:p>
        </p:txBody>
      </p:sp>
      <p:sp>
        <p:nvSpPr>
          <p:cNvPr id="13" name="TextBox 12">
            <a:extLst>
              <a:ext uri="{FF2B5EF4-FFF2-40B4-BE49-F238E27FC236}">
                <a16:creationId xmlns:a16="http://schemas.microsoft.com/office/drawing/2014/main" id="{0A1D916B-5321-4DAF-BBCA-BBD6E8035DB3}"/>
              </a:ext>
            </a:extLst>
          </p:cNvPr>
          <p:cNvSpPr txBox="1"/>
          <p:nvPr/>
        </p:nvSpPr>
        <p:spPr>
          <a:xfrm>
            <a:off x="301514" y="80598"/>
            <a:ext cx="8342284" cy="646331"/>
          </a:xfrm>
          <a:prstGeom prst="rect">
            <a:avLst/>
          </a:prstGeom>
          <a:noFill/>
        </p:spPr>
        <p:txBody>
          <a:bodyPr wrap="none" rtlCol="0">
            <a:spAutoFit/>
          </a:bodyPr>
          <a:lstStyle/>
          <a:p>
            <a:r>
              <a:rPr lang="en-US" dirty="0"/>
              <a:t>Exploring the behavior of progressive suspension stiffness. </a:t>
            </a:r>
          </a:p>
          <a:p>
            <a:r>
              <a:rPr lang="en-US" dirty="0"/>
              <a:t>As suspension nears bottoming, ramp up stiffness [1x -&gt; ?x] as travel goes [?% -&gt; 100%]</a:t>
            </a:r>
          </a:p>
        </p:txBody>
      </p:sp>
    </p:spTree>
    <p:extLst>
      <p:ext uri="{BB962C8B-B14F-4D97-AF65-F5344CB8AC3E}">
        <p14:creationId xmlns:p14="http://schemas.microsoft.com/office/powerpoint/2010/main" val="17154325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0A1D916B-5321-4DAF-BBCA-BBD6E8035DB3}"/>
              </a:ext>
            </a:extLst>
          </p:cNvPr>
          <p:cNvSpPr txBox="1"/>
          <p:nvPr/>
        </p:nvSpPr>
        <p:spPr>
          <a:xfrm>
            <a:off x="301514" y="80598"/>
            <a:ext cx="10800585" cy="1754326"/>
          </a:xfrm>
          <a:prstGeom prst="rect">
            <a:avLst/>
          </a:prstGeom>
          <a:noFill/>
        </p:spPr>
        <p:txBody>
          <a:bodyPr wrap="none" rtlCol="0">
            <a:spAutoFit/>
          </a:bodyPr>
          <a:lstStyle/>
          <a:p>
            <a:r>
              <a:rPr lang="en-US" dirty="0"/>
              <a:t>Exploring the behavior of suspension when dropping the bike. Units in meters.</a:t>
            </a:r>
          </a:p>
          <a:p>
            <a:endParaRPr lang="en-US" dirty="0"/>
          </a:p>
          <a:p>
            <a:r>
              <a:rPr lang="en-US" dirty="0" err="1"/>
              <a:t>bkY</a:t>
            </a:r>
            <a:r>
              <a:rPr lang="en-US" dirty="0"/>
              <a:t>=vertical position of bike CG</a:t>
            </a:r>
          </a:p>
          <a:p>
            <a:r>
              <a:rPr lang="en-US" dirty="0" err="1"/>
              <a:t>whlY</a:t>
            </a:r>
            <a:r>
              <a:rPr lang="en-US" dirty="0"/>
              <a:t>=vertical position of wheel CG, which is wheel center. Note minimum of 0.3m off ground, 0.3m=wheel radius</a:t>
            </a:r>
          </a:p>
          <a:p>
            <a:r>
              <a:rPr lang="en-US" dirty="0" err="1"/>
              <a:t>inAir</a:t>
            </a:r>
            <a:r>
              <a:rPr lang="en-US" dirty="0"/>
              <a:t>=Boolean indicating whether wheel is in contact with ground or not.</a:t>
            </a:r>
          </a:p>
          <a:p>
            <a:r>
              <a:rPr lang="en-US" dirty="0" err="1"/>
              <a:t>sTY</a:t>
            </a:r>
            <a:r>
              <a:rPr lang="en-US" dirty="0"/>
              <a:t>=suspension travel. Convention 0=fully compressed, 0.3 = fully extended.</a:t>
            </a:r>
          </a:p>
        </p:txBody>
      </p:sp>
      <p:pic>
        <p:nvPicPr>
          <p:cNvPr id="2" name="Picture 1">
            <a:extLst>
              <a:ext uri="{FF2B5EF4-FFF2-40B4-BE49-F238E27FC236}">
                <a16:creationId xmlns:a16="http://schemas.microsoft.com/office/drawing/2014/main" id="{6197AB77-D2E8-49F8-AD2D-75739EA238B3}"/>
              </a:ext>
            </a:extLst>
          </p:cNvPr>
          <p:cNvPicPr>
            <a:picLocks noChangeAspect="1"/>
          </p:cNvPicPr>
          <p:nvPr/>
        </p:nvPicPr>
        <p:blipFill>
          <a:blip r:embed="rId2"/>
          <a:stretch>
            <a:fillRect/>
          </a:stretch>
        </p:blipFill>
        <p:spPr>
          <a:xfrm>
            <a:off x="120156" y="2034886"/>
            <a:ext cx="5581650" cy="4229100"/>
          </a:xfrm>
          <a:prstGeom prst="rect">
            <a:avLst/>
          </a:prstGeom>
        </p:spPr>
      </p:pic>
    </p:spTree>
    <p:extLst>
      <p:ext uri="{BB962C8B-B14F-4D97-AF65-F5344CB8AC3E}">
        <p14:creationId xmlns:p14="http://schemas.microsoft.com/office/powerpoint/2010/main" val="20857805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4E0CB4-7CDA-4FDF-AB0C-39C5AAB36034}"/>
              </a:ext>
            </a:extLst>
          </p:cNvPr>
          <p:cNvSpPr>
            <a:spLocks noGrp="1"/>
          </p:cNvSpPr>
          <p:nvPr>
            <p:ph type="title"/>
          </p:nvPr>
        </p:nvSpPr>
        <p:spPr/>
        <p:txBody>
          <a:bodyPr>
            <a:normAutofit fontScale="90000"/>
          </a:bodyPr>
          <a:lstStyle/>
          <a:p>
            <a:r>
              <a:rPr lang="en-US" dirty="0"/>
              <a:t>Description of .</a:t>
            </a:r>
            <a:r>
              <a:rPr lang="en-US" dirty="0" err="1"/>
              <a:t>py</a:t>
            </a:r>
            <a:r>
              <a:rPr lang="en-US" dirty="0"/>
              <a:t> file interaction</a:t>
            </a:r>
            <a:br>
              <a:rPr lang="en-US" dirty="0"/>
            </a:br>
            <a:br>
              <a:rPr lang="en-US" dirty="0"/>
            </a:br>
            <a:r>
              <a:rPr lang="en-US" dirty="0"/>
              <a:t>NOT DONE</a:t>
            </a:r>
          </a:p>
        </p:txBody>
      </p:sp>
    </p:spTree>
    <p:extLst>
      <p:ext uri="{BB962C8B-B14F-4D97-AF65-F5344CB8AC3E}">
        <p14:creationId xmlns:p14="http://schemas.microsoft.com/office/powerpoint/2010/main" val="214557761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6392</TotalTime>
  <Words>3713</Words>
  <Application>Microsoft Office PowerPoint</Application>
  <PresentationFormat>Widescreen</PresentationFormat>
  <Paragraphs>270</Paragraphs>
  <Slides>29</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29</vt:i4>
      </vt:variant>
    </vt:vector>
  </HeadingPairs>
  <TitlesOfParts>
    <vt:vector size="34" baseType="lpstr">
      <vt:lpstr>Arial</vt:lpstr>
      <vt:lpstr>Calibri</vt:lpstr>
      <vt:lpstr>Calibri Light</vt:lpstr>
      <vt:lpstr>Wingdings</vt:lpstr>
      <vt:lpstr>Office Theme</vt:lpstr>
      <vt:lpstr>Project documentation for supercross_learner</vt:lpstr>
      <vt:lpstr>PowerPoint Presentation</vt:lpstr>
      <vt:lpstr>PowerPoint Presentation</vt:lpstr>
      <vt:lpstr>PowerPoint Presentation</vt:lpstr>
      <vt:lpstr>Environment validation</vt:lpstr>
      <vt:lpstr>PowerPoint Presentation</vt:lpstr>
      <vt:lpstr>PowerPoint Presentation</vt:lpstr>
      <vt:lpstr>PowerPoint Presentation</vt:lpstr>
      <vt:lpstr>Description of .py file interaction  NOT DONE</vt:lpstr>
      <vt:lpstr>Section for progress of the learner</vt:lpstr>
      <vt:lpstr>SubSection for progress of the learner with this neural net. Name=net03</vt:lpstr>
      <vt:lpstr>First success with tensorForce</vt:lpstr>
      <vt:lpstr>First success with tensorForce</vt:lpstr>
      <vt:lpstr>PowerPoint Presentation</vt:lpstr>
      <vt:lpstr>PowerPoint Presentation</vt:lpstr>
      <vt:lpstr>PowerPoint Presentation</vt:lpstr>
      <vt:lpstr>PowerPoint Presentation</vt:lpstr>
      <vt:lpstr>PowerPoint Presentation</vt:lpstr>
      <vt:lpstr>PowerPoint Presentation</vt:lpstr>
      <vt:lpstr>SubSection for progress of the learner with this neural net. Name=net04</vt:lpstr>
      <vt:lpstr>PowerPoint Presentation</vt:lpstr>
      <vt:lpstr>PowerPoint Presentation</vt:lpstr>
      <vt:lpstr>PowerPoint Presentation</vt:lpstr>
      <vt:lpstr>PowerPoint Presentation</vt:lpstr>
      <vt:lpstr>PowerPoint Presentation</vt:lpstr>
      <vt:lpstr>PowerPoint Presentation</vt:lpstr>
      <vt:lpstr>SubSection for progress of the learner with this neural net. Name=net04</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Albert Mathews</dc:creator>
  <cp:lastModifiedBy>Albert Mathews</cp:lastModifiedBy>
  <cp:revision>96</cp:revision>
  <dcterms:created xsi:type="dcterms:W3CDTF">2019-02-13T05:59:44Z</dcterms:created>
  <dcterms:modified xsi:type="dcterms:W3CDTF">2019-06-20T03:23:16Z</dcterms:modified>
</cp:coreProperties>
</file>